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Lato"/>
      <p:regular r:id="rId55"/>
      <p:bold r:id="rId56"/>
      <p:italic r:id="rId57"/>
      <p:boldItalic r:id="rId58"/>
    </p:embeddedFont>
    <p:embeddedFont>
      <p:font typeface="Asap SemiBold"/>
      <p:regular r:id="rId59"/>
      <p:bold r:id="rId60"/>
      <p:italic r:id="rId61"/>
      <p:boldItalic r:id="rId62"/>
    </p:embeddedFont>
    <p:embeddedFont>
      <p:font typeface="Asap"/>
      <p:regular r:id="rId63"/>
      <p:bold r:id="rId64"/>
      <p:italic r:id="rId65"/>
      <p:boldItalic r:id="rId66"/>
    </p:embeddedFont>
    <p:embeddedFont>
      <p:font typeface="Asap Medium"/>
      <p:regular r:id="rId67"/>
      <p:bold r:id="rId68"/>
      <p:italic r:id="rId69"/>
      <p:boldItalic r:id="rId70"/>
    </p:embeddedFont>
    <p:embeddedFont>
      <p:font typeface="Asap Black"/>
      <p:bold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29">
          <p15:clr>
            <a:srgbClr val="747775"/>
          </p15:clr>
        </p15:guide>
        <p15:guide id="2" pos="42">
          <p15:clr>
            <a:srgbClr val="747775"/>
          </p15:clr>
        </p15:guide>
        <p15:guide id="3" orient="horz" pos="360">
          <p15:clr>
            <a:srgbClr val="747775"/>
          </p15:clr>
        </p15:guide>
        <p15:guide id="4" orient="horz" pos="316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29"/>
        <p:guide pos="42"/>
        <p:guide pos="360" orient="horz"/>
        <p:guide pos="31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AsapBlack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AsapBlack-bold.fntdata"/><Relationship Id="rId70" Type="http://schemas.openxmlformats.org/officeDocument/2006/relationships/font" Target="fonts/AsapMedium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sapSemiBold-boldItalic.fntdata"/><Relationship Id="rId61" Type="http://schemas.openxmlformats.org/officeDocument/2006/relationships/font" Target="fonts/AsapSemiBold-italic.fntdata"/><Relationship Id="rId20" Type="http://schemas.openxmlformats.org/officeDocument/2006/relationships/slide" Target="slides/slide14.xml"/><Relationship Id="rId64" Type="http://schemas.openxmlformats.org/officeDocument/2006/relationships/font" Target="fonts/Asap-bold.fntdata"/><Relationship Id="rId63" Type="http://schemas.openxmlformats.org/officeDocument/2006/relationships/font" Target="fonts/Asap-regular.fntdata"/><Relationship Id="rId22" Type="http://schemas.openxmlformats.org/officeDocument/2006/relationships/slide" Target="slides/slide16.xml"/><Relationship Id="rId66" Type="http://schemas.openxmlformats.org/officeDocument/2006/relationships/font" Target="fonts/Asap-boldItalic.fntdata"/><Relationship Id="rId21" Type="http://schemas.openxmlformats.org/officeDocument/2006/relationships/slide" Target="slides/slide15.xml"/><Relationship Id="rId65" Type="http://schemas.openxmlformats.org/officeDocument/2006/relationships/font" Target="fonts/Asap-italic.fntdata"/><Relationship Id="rId24" Type="http://schemas.openxmlformats.org/officeDocument/2006/relationships/slide" Target="slides/slide18.xml"/><Relationship Id="rId68" Type="http://schemas.openxmlformats.org/officeDocument/2006/relationships/font" Target="fonts/AsapMedium-bold.fntdata"/><Relationship Id="rId23" Type="http://schemas.openxmlformats.org/officeDocument/2006/relationships/slide" Target="slides/slide17.xml"/><Relationship Id="rId67" Type="http://schemas.openxmlformats.org/officeDocument/2006/relationships/font" Target="fonts/AsapMedium-regular.fntdata"/><Relationship Id="rId60" Type="http://schemas.openxmlformats.org/officeDocument/2006/relationships/font" Target="fonts/AsapSemiBol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AsapMedium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Lato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Lato-italic.fntdata"/><Relationship Id="rId12" Type="http://schemas.openxmlformats.org/officeDocument/2006/relationships/slide" Target="slides/slide6.xml"/><Relationship Id="rId56" Type="http://schemas.openxmlformats.org/officeDocument/2006/relationships/font" Target="fonts/Lato-bold.fntdata"/><Relationship Id="rId15" Type="http://schemas.openxmlformats.org/officeDocument/2006/relationships/slide" Target="slides/slide9.xml"/><Relationship Id="rId59" Type="http://schemas.openxmlformats.org/officeDocument/2006/relationships/font" Target="fonts/AsapSemiBold-regular.fntdata"/><Relationship Id="rId14" Type="http://schemas.openxmlformats.org/officeDocument/2006/relationships/slide" Target="slides/slide8.xml"/><Relationship Id="rId58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2682a99a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2682a99a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b1ebed9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b1ebed9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b1ebed97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b1ebed97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9f7cdedc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9f7cdedc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b1ebed97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b1ebed97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b1ebed97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b1ebed97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b1ebed97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b1ebed97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b1ebed97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b1ebed97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b1ebed97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b1ebed97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4b1ebed97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4b1ebed97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b2c2a6e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4b2c2a6e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34c4bcff4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334c4bcff4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9f7cdedc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9f7cdedc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4b2c2a6e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4b2c2a6e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b2c2a6e1f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b2c2a6e1f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4b2c2a6e1f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4b2c2a6e1f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0a95eb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0a95eb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4d205d422b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4d205d422b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4b2c2a6e1f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4b2c2a6e1f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4d205d422b_1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4d205d422b_1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4d205d422b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4d205d422b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4d205d422b_1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4d205d422b_1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49f7cdedc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349f7cdedc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4d205d422b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4d205d422b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4d205d422b_1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4d205d422b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4d205d422b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4d205d422b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49f7cdedc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49f7cdedc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4d205d422b_1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4d205d422b_1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4d205d422b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4d205d422b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4d205d422b_1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4d205d422b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4d205d422b_1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4d205d422b_1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4d205d422b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4d205d422b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4d205d422b_1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4d205d422b_1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085ff01e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085ff01e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49f7cdedc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49f7cdedc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4d205d422b_1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4d205d422b_1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4d205d422b_1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4d205d422b_1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4d205d422b_1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4d205d422b_1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4d205d422b_1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4d205d422b_1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50a95eb84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50a95eb84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50a95eb84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50a95eb84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0a95eb84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0a95eb84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49f7cdedc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49f7cdedc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9f7cdedc7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9f7cdedc7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9f7cdedc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9f7cdedc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9f7cdedc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9f7cdedc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4dc932d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4dc932d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4dc932d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4dc932d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NQDkmJcY7nMgD43ctsN3Iuut8YYQ0Kk/view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Relationship Id="rId4" Type="http://schemas.openxmlformats.org/officeDocument/2006/relationships/image" Target="../media/image9.gif"/><Relationship Id="rId5" Type="http://schemas.openxmlformats.org/officeDocument/2006/relationships/image" Target="../media/image5.png"/><Relationship Id="rId6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_1A7pL7pWheZYk_87PCzfKXBws06PUAN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MYAtNsAjeM1rwOKa72e2oSXgt0C2vD7l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3.gif"/><Relationship Id="rId6" Type="http://schemas.openxmlformats.org/officeDocument/2006/relationships/hyperlink" Target="http://drive.google.com/file/d/1n0QqVSdF3Hh49rI6wSPeizL3jYVdb0r4/view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gif"/><Relationship Id="rId4" Type="http://schemas.openxmlformats.org/officeDocument/2006/relationships/image" Target="../media/image9.gif"/><Relationship Id="rId5" Type="http://schemas.openxmlformats.org/officeDocument/2006/relationships/image" Target="../media/image5.png"/><Relationship Id="rId6" Type="http://schemas.openxmlformats.org/officeDocument/2006/relationships/image" Target="../media/image3.gif"/><Relationship Id="rId7" Type="http://schemas.openxmlformats.org/officeDocument/2006/relationships/hyperlink" Target="http://drive.google.com/file/d/1_YHs3g7Uub2t9GO91hZGzpelDy_iRMwz/view" TargetMode="External"/><Relationship Id="rId8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iJWE8qoUpcA7JB9Rugh-VPzf63NwPB7Z/view" TargetMode="External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Relationship Id="rId4" Type="http://schemas.openxmlformats.org/officeDocument/2006/relationships/image" Target="../media/image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9RTc_DKv-4xEUcY4PFCe0cOyYLJpqAE0/view" TargetMode="External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gif"/><Relationship Id="rId4" Type="http://schemas.openxmlformats.org/officeDocument/2006/relationships/image" Target="../media/image9.gif"/><Relationship Id="rId5" Type="http://schemas.openxmlformats.org/officeDocument/2006/relationships/image" Target="../media/image5.png"/><Relationship Id="rId6" Type="http://schemas.openxmlformats.org/officeDocument/2006/relationships/image" Target="../media/image3.gif"/><Relationship Id="rId7" Type="http://schemas.openxmlformats.org/officeDocument/2006/relationships/hyperlink" Target="http://drive.google.com/file/d/10Jb6Woym8sqSLW9CJVQ-CugG1I2Fqths/view" TargetMode="External"/><Relationship Id="rId8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hyperlink" Target="http://drive.google.com/file/d/1DzmXJlkc1s_Z_tnBk2IXBOzE0mfQn_XD/view" TargetMode="External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gif"/><Relationship Id="rId4" Type="http://schemas.openxmlformats.org/officeDocument/2006/relationships/image" Target="../media/image9.gif"/><Relationship Id="rId5" Type="http://schemas.openxmlformats.org/officeDocument/2006/relationships/image" Target="../media/image5.png"/><Relationship Id="rId6" Type="http://schemas.openxmlformats.org/officeDocument/2006/relationships/image" Target="../media/image3.gif"/><Relationship Id="rId7" Type="http://schemas.openxmlformats.org/officeDocument/2006/relationships/hyperlink" Target="http://drive.google.com/file/d/1tHkPuFSiz9Vh_VjbzGUieyuF2Z_wLfPz/view" TargetMode="External"/><Relationship Id="rId8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3.gif"/><Relationship Id="rId6" Type="http://schemas.openxmlformats.org/officeDocument/2006/relationships/image" Target="../media/image9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gif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gif"/><Relationship Id="rId4" Type="http://schemas.openxmlformats.org/officeDocument/2006/relationships/hyperlink" Target="https://creativecommons.org/publicdomain/zero/1.0/deed.de" TargetMode="External"/><Relationship Id="rId5" Type="http://schemas.openxmlformats.org/officeDocument/2006/relationships/hyperlink" Target="https://freesound.org/people/soneproject/sounds/244356/" TargetMode="External"/><Relationship Id="rId6" Type="http://schemas.openxmlformats.org/officeDocument/2006/relationships/hyperlink" Target="https://creativecommons.org/publicdomain/zero/1.0/deed.de" TargetMode="External"/><Relationship Id="rId7" Type="http://schemas.openxmlformats.org/officeDocument/2006/relationships/hyperlink" Target="https://freesound.org/people/smokinghotdog/sounds/584244/" TargetMode="External"/><Relationship Id="rId8" Type="http://schemas.openxmlformats.org/officeDocument/2006/relationships/hyperlink" Target="https://creativecommons.org/publicdomain/zero/1.0/deed.d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gif"/><Relationship Id="rId4" Type="http://schemas.openxmlformats.org/officeDocument/2006/relationships/hyperlink" Target="https://www.svgrepo.com/" TargetMode="External"/><Relationship Id="rId10" Type="http://schemas.openxmlformats.org/officeDocument/2006/relationships/hyperlink" Target="https://creativecommons.org/publicdomain/zero/1.0/deed.de" TargetMode="External"/><Relationship Id="rId9" Type="http://schemas.openxmlformats.org/officeDocument/2006/relationships/hyperlink" Target="https://www.svgrepo.com/svg/217218/alien" TargetMode="External"/><Relationship Id="rId5" Type="http://schemas.openxmlformats.org/officeDocument/2006/relationships/hyperlink" Target="https://creativecommons.org/publicdomain/zero/1.0/deed.de" TargetMode="External"/><Relationship Id="rId6" Type="http://schemas.openxmlformats.org/officeDocument/2006/relationships/hyperlink" Target="https://www.svgrepo.com/" TargetMode="External"/><Relationship Id="rId7" Type="http://schemas.openxmlformats.org/officeDocument/2006/relationships/hyperlink" Target="https://www.svgrepo.com/svg/217250/robot" TargetMode="External"/><Relationship Id="rId8" Type="http://schemas.openxmlformats.org/officeDocument/2006/relationships/hyperlink" Target="https://www.svgrepo.com/svg/217210/alien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5" Type="http://schemas.openxmlformats.org/officeDocument/2006/relationships/image" Target="../media/image3.gif"/><Relationship Id="rId6" Type="http://schemas.openxmlformats.org/officeDocument/2006/relationships/hyperlink" Target="http://drive.google.com/file/d/1N8kkcJIoJ9x-cFq8JczWiao3aX2sKQe9/view" TargetMode="External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3.gif"/><Relationship Id="rId6" Type="http://schemas.openxmlformats.org/officeDocument/2006/relationships/hyperlink" Target="http://drive.google.com/file/d/1bSax5_oLjTTaEKtMzgfFged3Tnlax5bK/view" TargetMode="External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Relationship Id="rId4" Type="http://schemas.openxmlformats.org/officeDocument/2006/relationships/image" Target="../media/image9.gif"/><Relationship Id="rId5" Type="http://schemas.openxmlformats.org/officeDocument/2006/relationships/image" Target="../media/image5.png"/><Relationship Id="rId6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NLQ-Intro-1-V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8"/>
          <p:cNvGrpSpPr/>
          <p:nvPr/>
        </p:nvGrpSpPr>
        <p:grpSpPr>
          <a:xfrm>
            <a:off x="6244104" y="1512810"/>
            <a:ext cx="2225182" cy="3549036"/>
            <a:chOff x="2394300" y="2057509"/>
            <a:chExt cx="2088000" cy="2263416"/>
          </a:xfrm>
        </p:grpSpPr>
        <p:sp>
          <p:nvSpPr>
            <p:cNvPr id="191" name="Google Shape;191;p18"/>
            <p:cNvSpPr/>
            <p:nvPr/>
          </p:nvSpPr>
          <p:spPr>
            <a:xfrm>
              <a:off x="2394300" y="2360425"/>
              <a:ext cx="20880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3507413" y="2057509"/>
              <a:ext cx="3600" cy="30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3" name="Google Shape;193;p18"/>
          <p:cNvSpPr txBox="1"/>
          <p:nvPr>
            <p:ph idx="4294967295" type="subTitle"/>
          </p:nvPr>
        </p:nvSpPr>
        <p:spPr>
          <a:xfrm>
            <a:off x="21730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Was ist Künstliche Intelligenz (KI)?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6244107" y="1186472"/>
            <a:ext cx="22251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Klassische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Programmierung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6244100" y="1971650"/>
            <a:ext cx="2121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explizite Anweisung durch entwickelnde Person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genaue Definition wie Computer Aufgaben ausführen soll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Programme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219709" lvl="1" marL="73152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feste Regeln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219709" lvl="1" marL="73152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feste Logiken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219709" lvl="1" marL="73152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deterministisch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gleiche Eingabe erzeugt immer die gleiche Ausgabe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781507" y="1186472"/>
            <a:ext cx="22251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KI-Modelle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>
            <p:ph idx="4294967295" type="subTitle"/>
          </p:nvPr>
        </p:nvSpPr>
        <p:spPr>
          <a:xfrm>
            <a:off x="21730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Was ist Künstliche Intelligenz (KI)?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6244107" y="1186472"/>
            <a:ext cx="22251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Klassische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Programmierung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781507" y="1186472"/>
            <a:ext cx="22251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KI-Modelle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3511050" y="1136675"/>
            <a:ext cx="212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vs.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06" name="Google Shape;206;p19"/>
          <p:cNvGrpSpPr/>
          <p:nvPr/>
        </p:nvGrpSpPr>
        <p:grpSpPr>
          <a:xfrm>
            <a:off x="932650" y="1656181"/>
            <a:ext cx="1939500" cy="1820246"/>
            <a:chOff x="287350" y="2057551"/>
            <a:chExt cx="1939500" cy="2263424"/>
          </a:xfrm>
        </p:grpSpPr>
        <p:sp>
          <p:nvSpPr>
            <p:cNvPr id="207" name="Google Shape;207;p19"/>
            <p:cNvSpPr/>
            <p:nvPr/>
          </p:nvSpPr>
          <p:spPr>
            <a:xfrm>
              <a:off x="287350" y="2360476"/>
              <a:ext cx="19395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208" name="Google Shape;208;p19"/>
            <p:cNvCxnSpPr/>
            <p:nvPr/>
          </p:nvCxnSpPr>
          <p:spPr>
            <a:xfrm>
              <a:off x="1202196" y="2057551"/>
              <a:ext cx="0" cy="30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9" name="Google Shape;209;p19"/>
          <p:cNvGrpSpPr/>
          <p:nvPr/>
        </p:nvGrpSpPr>
        <p:grpSpPr>
          <a:xfrm>
            <a:off x="6313650" y="1656183"/>
            <a:ext cx="2088000" cy="1484801"/>
            <a:chOff x="2394300" y="2057509"/>
            <a:chExt cx="2088000" cy="2263416"/>
          </a:xfrm>
        </p:grpSpPr>
        <p:sp>
          <p:nvSpPr>
            <p:cNvPr id="210" name="Google Shape;210;p19"/>
            <p:cNvSpPr/>
            <p:nvPr/>
          </p:nvSpPr>
          <p:spPr>
            <a:xfrm>
              <a:off x="2394300" y="2360425"/>
              <a:ext cx="20880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>
              <a:off x="3507413" y="2057509"/>
              <a:ext cx="3600" cy="30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" name="Google Shape;212;p19"/>
          <p:cNvSpPr txBox="1"/>
          <p:nvPr/>
        </p:nvSpPr>
        <p:spPr>
          <a:xfrm>
            <a:off x="882000" y="2146675"/>
            <a:ext cx="20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datengetrieben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882000" y="2451475"/>
            <a:ext cx="20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ernfähig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882000" y="2756275"/>
            <a:ext cx="20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ynamisch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882000" y="3061075"/>
            <a:ext cx="20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flexibel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6292200" y="2138338"/>
            <a:ext cx="20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feste Regeln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6292200" y="2443138"/>
            <a:ext cx="20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statisch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6292200" y="2747938"/>
            <a:ext cx="20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vorhersehbar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233375" y="3670675"/>
            <a:ext cx="3995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Lösung datenbasierter Probleme mit nicht vollständig bekannten oder sich ändernden Regeln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5900750" y="3670675"/>
            <a:ext cx="302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klar definierte Aufgaben mit festen Regeln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2975375" y="1244400"/>
            <a:ext cx="600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Einführung in Maschinelles Lernen (ML)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Maschinelles Lernen (ML)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6" name="Google Shape;236;p21"/>
          <p:cNvSpPr txBox="1"/>
          <p:nvPr>
            <p:ph idx="4294967295" type="subTitle"/>
          </p:nvPr>
        </p:nvSpPr>
        <p:spPr>
          <a:xfrm>
            <a:off x="2173050" y="495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Das Nim-Spiel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5151084" y="1220903"/>
            <a:ext cx="146701" cy="757377"/>
            <a:chOff x="2407400" y="1490675"/>
            <a:chExt cx="171600" cy="885925"/>
          </a:xfrm>
        </p:grpSpPr>
        <p:sp>
          <p:nvSpPr>
            <p:cNvPr id="238" name="Google Shape;238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40" name="Google Shape;240;p21"/>
          <p:cNvGrpSpPr/>
          <p:nvPr/>
        </p:nvGrpSpPr>
        <p:grpSpPr>
          <a:xfrm>
            <a:off x="5346513" y="1220903"/>
            <a:ext cx="146701" cy="757377"/>
            <a:chOff x="2407400" y="1490675"/>
            <a:chExt cx="171600" cy="885925"/>
          </a:xfrm>
        </p:grpSpPr>
        <p:sp>
          <p:nvSpPr>
            <p:cNvPr id="241" name="Google Shape;241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43" name="Google Shape;243;p21"/>
          <p:cNvGrpSpPr/>
          <p:nvPr/>
        </p:nvGrpSpPr>
        <p:grpSpPr>
          <a:xfrm>
            <a:off x="4955655" y="2067765"/>
            <a:ext cx="146701" cy="757377"/>
            <a:chOff x="2407400" y="1490675"/>
            <a:chExt cx="171600" cy="885925"/>
          </a:xfrm>
        </p:grpSpPr>
        <p:sp>
          <p:nvSpPr>
            <p:cNvPr id="244" name="Google Shape;244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46" name="Google Shape;246;p21"/>
          <p:cNvGrpSpPr/>
          <p:nvPr/>
        </p:nvGrpSpPr>
        <p:grpSpPr>
          <a:xfrm>
            <a:off x="5151084" y="2067765"/>
            <a:ext cx="146701" cy="757377"/>
            <a:chOff x="2407400" y="1490675"/>
            <a:chExt cx="171600" cy="885925"/>
          </a:xfrm>
        </p:grpSpPr>
        <p:sp>
          <p:nvSpPr>
            <p:cNvPr id="247" name="Google Shape;247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49" name="Google Shape;249;p21"/>
          <p:cNvGrpSpPr/>
          <p:nvPr/>
        </p:nvGrpSpPr>
        <p:grpSpPr>
          <a:xfrm>
            <a:off x="5346513" y="2067765"/>
            <a:ext cx="146701" cy="757377"/>
            <a:chOff x="2407400" y="1490675"/>
            <a:chExt cx="171600" cy="885925"/>
          </a:xfrm>
        </p:grpSpPr>
        <p:sp>
          <p:nvSpPr>
            <p:cNvPr id="250" name="Google Shape;250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5541942" y="2067765"/>
            <a:ext cx="146701" cy="757377"/>
            <a:chOff x="2407400" y="1490675"/>
            <a:chExt cx="171600" cy="885925"/>
          </a:xfrm>
        </p:grpSpPr>
        <p:sp>
          <p:nvSpPr>
            <p:cNvPr id="253" name="Google Shape;253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55" name="Google Shape;255;p21"/>
          <p:cNvGrpSpPr/>
          <p:nvPr/>
        </p:nvGrpSpPr>
        <p:grpSpPr>
          <a:xfrm>
            <a:off x="4760225" y="2914627"/>
            <a:ext cx="146701" cy="757377"/>
            <a:chOff x="2407400" y="1490675"/>
            <a:chExt cx="171600" cy="885925"/>
          </a:xfrm>
        </p:grpSpPr>
        <p:sp>
          <p:nvSpPr>
            <p:cNvPr id="256" name="Google Shape;256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58" name="Google Shape;258;p21"/>
          <p:cNvGrpSpPr/>
          <p:nvPr/>
        </p:nvGrpSpPr>
        <p:grpSpPr>
          <a:xfrm>
            <a:off x="4955655" y="2914627"/>
            <a:ext cx="146701" cy="757377"/>
            <a:chOff x="2407400" y="1490675"/>
            <a:chExt cx="171600" cy="885925"/>
          </a:xfrm>
        </p:grpSpPr>
        <p:sp>
          <p:nvSpPr>
            <p:cNvPr id="259" name="Google Shape;259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61" name="Google Shape;261;p21"/>
          <p:cNvGrpSpPr/>
          <p:nvPr/>
        </p:nvGrpSpPr>
        <p:grpSpPr>
          <a:xfrm>
            <a:off x="5151084" y="2914627"/>
            <a:ext cx="146701" cy="757377"/>
            <a:chOff x="2407400" y="1490675"/>
            <a:chExt cx="171600" cy="885925"/>
          </a:xfrm>
        </p:grpSpPr>
        <p:sp>
          <p:nvSpPr>
            <p:cNvPr id="262" name="Google Shape;262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64" name="Google Shape;264;p21"/>
          <p:cNvGrpSpPr/>
          <p:nvPr/>
        </p:nvGrpSpPr>
        <p:grpSpPr>
          <a:xfrm>
            <a:off x="5346513" y="2914627"/>
            <a:ext cx="146701" cy="757377"/>
            <a:chOff x="2407400" y="1490675"/>
            <a:chExt cx="171600" cy="885925"/>
          </a:xfrm>
        </p:grpSpPr>
        <p:sp>
          <p:nvSpPr>
            <p:cNvPr id="265" name="Google Shape;265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67" name="Google Shape;267;p21"/>
          <p:cNvGrpSpPr/>
          <p:nvPr/>
        </p:nvGrpSpPr>
        <p:grpSpPr>
          <a:xfrm>
            <a:off x="5541942" y="2914627"/>
            <a:ext cx="146701" cy="757377"/>
            <a:chOff x="2407400" y="1490675"/>
            <a:chExt cx="171600" cy="885925"/>
          </a:xfrm>
        </p:grpSpPr>
        <p:sp>
          <p:nvSpPr>
            <p:cNvPr id="268" name="Google Shape;268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70" name="Google Shape;270;p21"/>
          <p:cNvGrpSpPr/>
          <p:nvPr/>
        </p:nvGrpSpPr>
        <p:grpSpPr>
          <a:xfrm>
            <a:off x="5737372" y="2914627"/>
            <a:ext cx="146701" cy="757377"/>
            <a:chOff x="2407400" y="1490675"/>
            <a:chExt cx="171600" cy="885925"/>
          </a:xfrm>
        </p:grpSpPr>
        <p:sp>
          <p:nvSpPr>
            <p:cNvPr id="271" name="Google Shape;271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73" name="Google Shape;273;p21"/>
          <p:cNvSpPr txBox="1"/>
          <p:nvPr/>
        </p:nvSpPr>
        <p:spPr>
          <a:xfrm>
            <a:off x="3259938" y="1717617"/>
            <a:ext cx="944700" cy="231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Reihe 1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3259938" y="2564479"/>
            <a:ext cx="944700" cy="231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Reihe 2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3259938" y="3411342"/>
            <a:ext cx="944700" cy="231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Reihe 3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1136251" y="4544025"/>
            <a:ext cx="1818900" cy="4698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Spieler 1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6188876" y="4567825"/>
            <a:ext cx="1818900" cy="4698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Spieler 2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78" name="Google Shape;278;p21"/>
          <p:cNvGrpSpPr/>
          <p:nvPr/>
        </p:nvGrpSpPr>
        <p:grpSpPr>
          <a:xfrm>
            <a:off x="1136238" y="3786653"/>
            <a:ext cx="146701" cy="757377"/>
            <a:chOff x="2407400" y="1490675"/>
            <a:chExt cx="171600" cy="885925"/>
          </a:xfrm>
        </p:grpSpPr>
        <p:sp>
          <p:nvSpPr>
            <p:cNvPr id="279" name="Google Shape;279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21"/>
          <p:cNvGrpSpPr/>
          <p:nvPr/>
        </p:nvGrpSpPr>
        <p:grpSpPr>
          <a:xfrm>
            <a:off x="7470213" y="3810452"/>
            <a:ext cx="146701" cy="757377"/>
            <a:chOff x="2407400" y="1490675"/>
            <a:chExt cx="171600" cy="885925"/>
          </a:xfrm>
        </p:grpSpPr>
        <p:sp>
          <p:nvSpPr>
            <p:cNvPr id="282" name="Google Shape;282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7665642" y="3810452"/>
            <a:ext cx="146701" cy="757377"/>
            <a:chOff x="2407400" y="1490675"/>
            <a:chExt cx="171600" cy="885925"/>
          </a:xfrm>
        </p:grpSpPr>
        <p:sp>
          <p:nvSpPr>
            <p:cNvPr id="285" name="Google Shape;285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87" name="Google Shape;287;p21"/>
          <p:cNvGrpSpPr/>
          <p:nvPr/>
        </p:nvGrpSpPr>
        <p:grpSpPr>
          <a:xfrm>
            <a:off x="7861072" y="3810452"/>
            <a:ext cx="146701" cy="757377"/>
            <a:chOff x="2407400" y="1490675"/>
            <a:chExt cx="171600" cy="885925"/>
          </a:xfrm>
        </p:grpSpPr>
        <p:sp>
          <p:nvSpPr>
            <p:cNvPr id="288" name="Google Shape;288;p21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Maschinelles Lernen (ML)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5" name="Google Shape;295;p22"/>
          <p:cNvSpPr txBox="1"/>
          <p:nvPr>
            <p:ph idx="4294967295" type="subTitle"/>
          </p:nvPr>
        </p:nvSpPr>
        <p:spPr>
          <a:xfrm>
            <a:off x="2173038" y="50008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Die Geschichte des Spiels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96" name="Google Shape;296;p22"/>
          <p:cNvGrpSpPr/>
          <p:nvPr/>
        </p:nvGrpSpPr>
        <p:grpSpPr>
          <a:xfrm>
            <a:off x="1506569" y="1062339"/>
            <a:ext cx="6130831" cy="1142736"/>
            <a:chOff x="1815075" y="1700550"/>
            <a:chExt cx="5624100" cy="1685700"/>
          </a:xfrm>
        </p:grpSpPr>
        <p:sp>
          <p:nvSpPr>
            <p:cNvPr id="297" name="Google Shape;297;p22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98" name="Google Shape;298;p22"/>
            <p:cNvSpPr txBox="1"/>
            <p:nvPr/>
          </p:nvSpPr>
          <p:spPr>
            <a:xfrm>
              <a:off x="1830675" y="1859331"/>
              <a:ext cx="5608500" cy="5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Nim-Spiel, </a:t>
              </a:r>
              <a:r>
                <a:rPr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das [Substantiv] Ein mathematisches Strategiespiel aus der </a:t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99" name="Google Shape;299;p22"/>
          <p:cNvSpPr txBox="1"/>
          <p:nvPr>
            <p:ph idx="4294967295" type="subTitle"/>
          </p:nvPr>
        </p:nvSpPr>
        <p:spPr>
          <a:xfrm>
            <a:off x="2173038" y="293848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Wortherkunft des Spiels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1523575" y="3379775"/>
            <a:ext cx="611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„Nim“ → deutsche Verb „nimm“ („nehme“)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„Nim“ → veralteten englischen Wort „nim“ („nehmen“) 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1523575" y="1398577"/>
            <a:ext cx="61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chinesischen Antike, 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3123775" y="1398577"/>
            <a:ext cx="61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erste Erwähnungen in Europa im 16. Jhd.,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1523575" y="1627177"/>
            <a:ext cx="61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Name geht auf Charles L. Bouton zurück.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04" name="Google Shape;304;p22" title="D1b M1.2-1. v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6800" y="-1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/>
          <p:nvPr/>
        </p:nvSpPr>
        <p:spPr>
          <a:xfrm>
            <a:off x="6015507" y="1338872"/>
            <a:ext cx="22251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Maschinelles Lernen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1086307" y="1338872"/>
            <a:ext cx="22251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Nim-Spiel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11" name="Google Shape;311;p23"/>
          <p:cNvGrpSpPr/>
          <p:nvPr/>
        </p:nvGrpSpPr>
        <p:grpSpPr>
          <a:xfrm>
            <a:off x="1086273" y="1808493"/>
            <a:ext cx="2225188" cy="1701416"/>
            <a:chOff x="287350" y="2057551"/>
            <a:chExt cx="1939500" cy="2263424"/>
          </a:xfrm>
        </p:grpSpPr>
        <p:sp>
          <p:nvSpPr>
            <p:cNvPr id="312" name="Google Shape;312;p23"/>
            <p:cNvSpPr/>
            <p:nvPr/>
          </p:nvSpPr>
          <p:spPr>
            <a:xfrm>
              <a:off x="287350" y="2360476"/>
              <a:ext cx="19395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313" name="Google Shape;313;p23"/>
            <p:cNvCxnSpPr/>
            <p:nvPr/>
          </p:nvCxnSpPr>
          <p:spPr>
            <a:xfrm>
              <a:off x="1202196" y="2057551"/>
              <a:ext cx="0" cy="30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4" name="Google Shape;314;p23"/>
          <p:cNvGrpSpPr/>
          <p:nvPr/>
        </p:nvGrpSpPr>
        <p:grpSpPr>
          <a:xfrm>
            <a:off x="6015608" y="1808643"/>
            <a:ext cx="2225182" cy="1252574"/>
            <a:chOff x="2394300" y="2057509"/>
            <a:chExt cx="2088000" cy="2263416"/>
          </a:xfrm>
        </p:grpSpPr>
        <p:sp>
          <p:nvSpPr>
            <p:cNvPr id="315" name="Google Shape;315;p23"/>
            <p:cNvSpPr/>
            <p:nvPr/>
          </p:nvSpPr>
          <p:spPr>
            <a:xfrm>
              <a:off x="2394300" y="2360425"/>
              <a:ext cx="20880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316" name="Google Shape;316;p23"/>
            <p:cNvCxnSpPr/>
            <p:nvPr/>
          </p:nvCxnSpPr>
          <p:spPr>
            <a:xfrm>
              <a:off x="3507413" y="2057509"/>
              <a:ext cx="3600" cy="30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7" name="Google Shape;317;p23"/>
          <p:cNvSpPr txBox="1"/>
          <p:nvPr/>
        </p:nvSpPr>
        <p:spPr>
          <a:xfrm>
            <a:off x="1086300" y="2146675"/>
            <a:ext cx="249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unparteiisches Spiel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1083600" y="2451475"/>
            <a:ext cx="222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beide Personen haben gleiche Züge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1089000" y="2908675"/>
            <a:ext cx="222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vollständig gelöst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6015600" y="2138350"/>
            <a:ext cx="245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verstärkendes Lernen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6015500" y="2443150"/>
            <a:ext cx="222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Maschinelles Lernen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2352600" y="3899275"/>
            <a:ext cx="4438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→ KI-Systeme können durch das Spielen des Nim-Spiels lernen, Strategien zu entwickeln und zu optimieren.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2352600" y="541725"/>
            <a:ext cx="443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→ Erklärung lernender KIs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4" name="Google Shape;324;p23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Maschinelles Lernen (ML)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Maschinelles Lernen (ML)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1136251" y="4544025"/>
            <a:ext cx="1818900" cy="4698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Sie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6188876" y="4567825"/>
            <a:ext cx="1818900" cy="4698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2" name="Google Shape;332;p24"/>
          <p:cNvSpPr txBox="1"/>
          <p:nvPr>
            <p:ph idx="4294967295" type="subTitle"/>
          </p:nvPr>
        </p:nvSpPr>
        <p:spPr>
          <a:xfrm>
            <a:off x="2173050" y="495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Ausgangssituation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33" name="Google Shape;333;p24"/>
          <p:cNvGrpSpPr/>
          <p:nvPr/>
        </p:nvGrpSpPr>
        <p:grpSpPr>
          <a:xfrm>
            <a:off x="5151084" y="1220903"/>
            <a:ext cx="146701" cy="757377"/>
            <a:chOff x="2407400" y="1490675"/>
            <a:chExt cx="171600" cy="885925"/>
          </a:xfrm>
        </p:grpSpPr>
        <p:sp>
          <p:nvSpPr>
            <p:cNvPr id="334" name="Google Shape;334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36" name="Google Shape;336;p24"/>
          <p:cNvGrpSpPr/>
          <p:nvPr/>
        </p:nvGrpSpPr>
        <p:grpSpPr>
          <a:xfrm>
            <a:off x="5346513" y="1220903"/>
            <a:ext cx="146701" cy="757377"/>
            <a:chOff x="2407400" y="1490675"/>
            <a:chExt cx="171600" cy="885925"/>
          </a:xfrm>
        </p:grpSpPr>
        <p:sp>
          <p:nvSpPr>
            <p:cNvPr id="337" name="Google Shape;337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39" name="Google Shape;339;p24"/>
          <p:cNvGrpSpPr/>
          <p:nvPr/>
        </p:nvGrpSpPr>
        <p:grpSpPr>
          <a:xfrm>
            <a:off x="4955655" y="2067765"/>
            <a:ext cx="146701" cy="757377"/>
            <a:chOff x="2407400" y="1490675"/>
            <a:chExt cx="171600" cy="885925"/>
          </a:xfrm>
        </p:grpSpPr>
        <p:sp>
          <p:nvSpPr>
            <p:cNvPr id="340" name="Google Shape;340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42" name="Google Shape;342;p24"/>
          <p:cNvGrpSpPr/>
          <p:nvPr/>
        </p:nvGrpSpPr>
        <p:grpSpPr>
          <a:xfrm>
            <a:off x="5151084" y="2067765"/>
            <a:ext cx="146701" cy="757377"/>
            <a:chOff x="2407400" y="1490675"/>
            <a:chExt cx="171600" cy="885925"/>
          </a:xfrm>
        </p:grpSpPr>
        <p:sp>
          <p:nvSpPr>
            <p:cNvPr id="343" name="Google Shape;343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45" name="Google Shape;345;p24"/>
          <p:cNvGrpSpPr/>
          <p:nvPr/>
        </p:nvGrpSpPr>
        <p:grpSpPr>
          <a:xfrm>
            <a:off x="5346513" y="2067765"/>
            <a:ext cx="146701" cy="757377"/>
            <a:chOff x="2407400" y="1490675"/>
            <a:chExt cx="171600" cy="885925"/>
          </a:xfrm>
        </p:grpSpPr>
        <p:sp>
          <p:nvSpPr>
            <p:cNvPr id="346" name="Google Shape;346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48" name="Google Shape;348;p24"/>
          <p:cNvGrpSpPr/>
          <p:nvPr/>
        </p:nvGrpSpPr>
        <p:grpSpPr>
          <a:xfrm>
            <a:off x="5541942" y="2067765"/>
            <a:ext cx="146701" cy="757377"/>
            <a:chOff x="2407400" y="1490675"/>
            <a:chExt cx="171600" cy="885925"/>
          </a:xfrm>
        </p:grpSpPr>
        <p:sp>
          <p:nvSpPr>
            <p:cNvPr id="349" name="Google Shape;349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51" name="Google Shape;351;p24"/>
          <p:cNvGrpSpPr/>
          <p:nvPr/>
        </p:nvGrpSpPr>
        <p:grpSpPr>
          <a:xfrm>
            <a:off x="4760225" y="2914627"/>
            <a:ext cx="146701" cy="757377"/>
            <a:chOff x="2407400" y="1490675"/>
            <a:chExt cx="171600" cy="885925"/>
          </a:xfrm>
        </p:grpSpPr>
        <p:sp>
          <p:nvSpPr>
            <p:cNvPr id="352" name="Google Shape;352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54" name="Google Shape;354;p24"/>
          <p:cNvGrpSpPr/>
          <p:nvPr/>
        </p:nvGrpSpPr>
        <p:grpSpPr>
          <a:xfrm>
            <a:off x="4955655" y="2914627"/>
            <a:ext cx="146701" cy="757377"/>
            <a:chOff x="2407400" y="1490675"/>
            <a:chExt cx="171600" cy="885925"/>
          </a:xfrm>
        </p:grpSpPr>
        <p:sp>
          <p:nvSpPr>
            <p:cNvPr id="355" name="Google Shape;355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57" name="Google Shape;357;p24"/>
          <p:cNvGrpSpPr/>
          <p:nvPr/>
        </p:nvGrpSpPr>
        <p:grpSpPr>
          <a:xfrm>
            <a:off x="5151084" y="2914627"/>
            <a:ext cx="146701" cy="757377"/>
            <a:chOff x="2407400" y="1490675"/>
            <a:chExt cx="171600" cy="885925"/>
          </a:xfrm>
        </p:grpSpPr>
        <p:sp>
          <p:nvSpPr>
            <p:cNvPr id="358" name="Google Shape;358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60" name="Google Shape;360;p24"/>
          <p:cNvGrpSpPr/>
          <p:nvPr/>
        </p:nvGrpSpPr>
        <p:grpSpPr>
          <a:xfrm>
            <a:off x="5346513" y="2914627"/>
            <a:ext cx="146701" cy="757377"/>
            <a:chOff x="2407400" y="1490675"/>
            <a:chExt cx="171600" cy="885925"/>
          </a:xfrm>
        </p:grpSpPr>
        <p:sp>
          <p:nvSpPr>
            <p:cNvPr id="361" name="Google Shape;361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63" name="Google Shape;363;p24"/>
          <p:cNvGrpSpPr/>
          <p:nvPr/>
        </p:nvGrpSpPr>
        <p:grpSpPr>
          <a:xfrm>
            <a:off x="5541942" y="2914627"/>
            <a:ext cx="146701" cy="757377"/>
            <a:chOff x="2407400" y="1490675"/>
            <a:chExt cx="171600" cy="885925"/>
          </a:xfrm>
        </p:grpSpPr>
        <p:sp>
          <p:nvSpPr>
            <p:cNvPr id="364" name="Google Shape;364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66" name="Google Shape;366;p24"/>
          <p:cNvGrpSpPr/>
          <p:nvPr/>
        </p:nvGrpSpPr>
        <p:grpSpPr>
          <a:xfrm>
            <a:off x="5737372" y="2914627"/>
            <a:ext cx="146701" cy="757377"/>
            <a:chOff x="2407400" y="1490675"/>
            <a:chExt cx="171600" cy="885925"/>
          </a:xfrm>
        </p:grpSpPr>
        <p:sp>
          <p:nvSpPr>
            <p:cNvPr id="367" name="Google Shape;367;p24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69" name="Google Shape;369;p24"/>
          <p:cNvSpPr txBox="1"/>
          <p:nvPr/>
        </p:nvSpPr>
        <p:spPr>
          <a:xfrm>
            <a:off x="3259938" y="1717617"/>
            <a:ext cx="944700" cy="231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Reihe 1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0" name="Google Shape;370;p24"/>
          <p:cNvSpPr txBox="1"/>
          <p:nvPr/>
        </p:nvSpPr>
        <p:spPr>
          <a:xfrm>
            <a:off x="3259938" y="2564479"/>
            <a:ext cx="944700" cy="231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Reihe 2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1" name="Google Shape;371;p24"/>
          <p:cNvSpPr txBox="1"/>
          <p:nvPr/>
        </p:nvSpPr>
        <p:spPr>
          <a:xfrm>
            <a:off x="3259938" y="3411342"/>
            <a:ext cx="944700" cy="231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Reihe 3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72" name="Google Shape;372;p24"/>
          <p:cNvGrpSpPr/>
          <p:nvPr/>
        </p:nvGrpSpPr>
        <p:grpSpPr>
          <a:xfrm>
            <a:off x="2073665" y="477075"/>
            <a:ext cx="4996683" cy="3580755"/>
            <a:chOff x="2073665" y="477075"/>
            <a:chExt cx="4996683" cy="3580755"/>
          </a:xfrm>
        </p:grpSpPr>
        <p:grpSp>
          <p:nvGrpSpPr>
            <p:cNvPr id="373" name="Google Shape;373;p24"/>
            <p:cNvGrpSpPr/>
            <p:nvPr/>
          </p:nvGrpSpPr>
          <p:grpSpPr>
            <a:xfrm>
              <a:off x="2073974" y="778593"/>
              <a:ext cx="4996375" cy="3279237"/>
              <a:chOff x="2394300" y="2057509"/>
              <a:chExt cx="2088000" cy="2263416"/>
            </a:xfrm>
          </p:grpSpPr>
          <p:sp>
            <p:nvSpPr>
              <p:cNvPr id="374" name="Google Shape;374;p24"/>
              <p:cNvSpPr/>
              <p:nvPr/>
            </p:nvSpPr>
            <p:spPr>
              <a:xfrm>
                <a:off x="2394300" y="2360425"/>
                <a:ext cx="2088000" cy="1960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cxnSp>
            <p:nvCxnSpPr>
              <p:cNvPr id="375" name="Google Shape;375;p24"/>
              <p:cNvCxnSpPr/>
              <p:nvPr/>
            </p:nvCxnSpPr>
            <p:spPr>
              <a:xfrm>
                <a:off x="3507413" y="2057509"/>
                <a:ext cx="36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76" name="Google Shape;376;p24"/>
            <p:cNvSpPr txBox="1"/>
            <p:nvPr/>
          </p:nvSpPr>
          <p:spPr>
            <a:xfrm>
              <a:off x="2073665" y="477075"/>
              <a:ext cx="4995900" cy="434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Spielablauf:</a:t>
              </a:r>
              <a:endParaRPr b="1" i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77" name="Google Shape;377;p24"/>
          <p:cNvSpPr txBox="1"/>
          <p:nvPr/>
        </p:nvSpPr>
        <p:spPr>
          <a:xfrm>
            <a:off x="2073650" y="1202567"/>
            <a:ext cx="476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Mensch beginnt → zieht 1, 2 oder 3 Hölzchen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2073650" y="1507367"/>
            <a:ext cx="476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Computer zählt übrige Hölzchen → Entscheidung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Maschinelles Lernen (ML)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1136251" y="4544025"/>
            <a:ext cx="1818900" cy="4698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Sie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5" name="Google Shape;385;p25"/>
          <p:cNvSpPr txBox="1"/>
          <p:nvPr/>
        </p:nvSpPr>
        <p:spPr>
          <a:xfrm>
            <a:off x="6188876" y="4567825"/>
            <a:ext cx="1818900" cy="469800"/>
          </a:xfrm>
          <a:prstGeom prst="rect">
            <a:avLst/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6" name="Google Shape;386;p25"/>
          <p:cNvSpPr txBox="1"/>
          <p:nvPr>
            <p:ph idx="4294967295" type="subTitle"/>
          </p:nvPr>
        </p:nvSpPr>
        <p:spPr>
          <a:xfrm>
            <a:off x="2173050" y="495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Spielsituation: vorletzter Zug der KI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87" name="Google Shape;387;p25"/>
          <p:cNvGrpSpPr/>
          <p:nvPr/>
        </p:nvGrpSpPr>
        <p:grpSpPr>
          <a:xfrm>
            <a:off x="1136259" y="3786653"/>
            <a:ext cx="146701" cy="757377"/>
            <a:chOff x="2407400" y="1490675"/>
            <a:chExt cx="171600" cy="885925"/>
          </a:xfrm>
        </p:grpSpPr>
        <p:sp>
          <p:nvSpPr>
            <p:cNvPr id="388" name="Google Shape;388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90" name="Google Shape;390;p25"/>
          <p:cNvGrpSpPr/>
          <p:nvPr/>
        </p:nvGrpSpPr>
        <p:grpSpPr>
          <a:xfrm>
            <a:off x="1331688" y="3786653"/>
            <a:ext cx="146701" cy="757377"/>
            <a:chOff x="2407400" y="1490675"/>
            <a:chExt cx="171600" cy="885925"/>
          </a:xfrm>
        </p:grpSpPr>
        <p:sp>
          <p:nvSpPr>
            <p:cNvPr id="391" name="Google Shape;391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93" name="Google Shape;393;p25"/>
          <p:cNvGrpSpPr/>
          <p:nvPr/>
        </p:nvGrpSpPr>
        <p:grpSpPr>
          <a:xfrm>
            <a:off x="1526655" y="3787027"/>
            <a:ext cx="146701" cy="757377"/>
            <a:chOff x="2407400" y="1490675"/>
            <a:chExt cx="171600" cy="885925"/>
          </a:xfrm>
        </p:grpSpPr>
        <p:sp>
          <p:nvSpPr>
            <p:cNvPr id="394" name="Google Shape;394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96" name="Google Shape;396;p25"/>
          <p:cNvGrpSpPr/>
          <p:nvPr/>
        </p:nvGrpSpPr>
        <p:grpSpPr>
          <a:xfrm>
            <a:off x="5151084" y="2905965"/>
            <a:ext cx="146701" cy="757377"/>
            <a:chOff x="2407400" y="1490675"/>
            <a:chExt cx="171600" cy="885925"/>
          </a:xfrm>
        </p:grpSpPr>
        <p:sp>
          <p:nvSpPr>
            <p:cNvPr id="397" name="Google Shape;397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99" name="Google Shape;399;p25"/>
          <p:cNvGrpSpPr/>
          <p:nvPr/>
        </p:nvGrpSpPr>
        <p:grpSpPr>
          <a:xfrm>
            <a:off x="1917513" y="3787027"/>
            <a:ext cx="146701" cy="757377"/>
            <a:chOff x="2407400" y="1490675"/>
            <a:chExt cx="171600" cy="885925"/>
          </a:xfrm>
        </p:grpSpPr>
        <p:sp>
          <p:nvSpPr>
            <p:cNvPr id="400" name="Google Shape;400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2112942" y="3787027"/>
            <a:ext cx="146701" cy="757377"/>
            <a:chOff x="2407400" y="1490675"/>
            <a:chExt cx="171600" cy="885925"/>
          </a:xfrm>
        </p:grpSpPr>
        <p:sp>
          <p:nvSpPr>
            <p:cNvPr id="403" name="Google Shape;403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405" name="Google Shape;405;p25"/>
          <p:cNvGrpSpPr/>
          <p:nvPr/>
        </p:nvGrpSpPr>
        <p:grpSpPr>
          <a:xfrm>
            <a:off x="4760225" y="2914627"/>
            <a:ext cx="146701" cy="757377"/>
            <a:chOff x="2407400" y="1490675"/>
            <a:chExt cx="171600" cy="885925"/>
          </a:xfrm>
        </p:grpSpPr>
        <p:sp>
          <p:nvSpPr>
            <p:cNvPr id="406" name="Google Shape;406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408" name="Google Shape;408;p25"/>
          <p:cNvGrpSpPr/>
          <p:nvPr/>
        </p:nvGrpSpPr>
        <p:grpSpPr>
          <a:xfrm>
            <a:off x="4955655" y="2914627"/>
            <a:ext cx="146701" cy="757377"/>
            <a:chOff x="2407400" y="1490675"/>
            <a:chExt cx="171600" cy="885925"/>
          </a:xfrm>
        </p:grpSpPr>
        <p:sp>
          <p:nvSpPr>
            <p:cNvPr id="409" name="Google Shape;409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411" name="Google Shape;411;p25"/>
          <p:cNvGrpSpPr/>
          <p:nvPr/>
        </p:nvGrpSpPr>
        <p:grpSpPr>
          <a:xfrm>
            <a:off x="7122384" y="3810452"/>
            <a:ext cx="146701" cy="757377"/>
            <a:chOff x="2407400" y="1490675"/>
            <a:chExt cx="171600" cy="885925"/>
          </a:xfrm>
        </p:grpSpPr>
        <p:sp>
          <p:nvSpPr>
            <p:cNvPr id="412" name="Google Shape;412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414" name="Google Shape;414;p25"/>
          <p:cNvGrpSpPr/>
          <p:nvPr/>
        </p:nvGrpSpPr>
        <p:grpSpPr>
          <a:xfrm>
            <a:off x="7470213" y="3810452"/>
            <a:ext cx="146701" cy="757377"/>
            <a:chOff x="2407400" y="1490675"/>
            <a:chExt cx="171600" cy="885925"/>
          </a:xfrm>
        </p:grpSpPr>
        <p:sp>
          <p:nvSpPr>
            <p:cNvPr id="415" name="Google Shape;415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417" name="Google Shape;417;p25"/>
          <p:cNvGrpSpPr/>
          <p:nvPr/>
        </p:nvGrpSpPr>
        <p:grpSpPr>
          <a:xfrm>
            <a:off x="7665642" y="3810452"/>
            <a:ext cx="146701" cy="757377"/>
            <a:chOff x="2407400" y="1490675"/>
            <a:chExt cx="171600" cy="885925"/>
          </a:xfrm>
        </p:grpSpPr>
        <p:sp>
          <p:nvSpPr>
            <p:cNvPr id="418" name="Google Shape;418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420" name="Google Shape;420;p25"/>
          <p:cNvGrpSpPr/>
          <p:nvPr/>
        </p:nvGrpSpPr>
        <p:grpSpPr>
          <a:xfrm>
            <a:off x="7861072" y="3810452"/>
            <a:ext cx="146701" cy="757377"/>
            <a:chOff x="2407400" y="1490675"/>
            <a:chExt cx="171600" cy="885925"/>
          </a:xfrm>
        </p:grpSpPr>
        <p:sp>
          <p:nvSpPr>
            <p:cNvPr id="421" name="Google Shape;421;p25"/>
            <p:cNvSpPr/>
            <p:nvPr/>
          </p:nvSpPr>
          <p:spPr>
            <a:xfrm>
              <a:off x="2443125" y="1638300"/>
              <a:ext cx="99900" cy="738300"/>
            </a:xfrm>
            <a:prstGeom prst="can">
              <a:avLst>
                <a:gd fmla="val 25000" name="adj"/>
              </a:avLst>
            </a:prstGeom>
            <a:solidFill>
              <a:srgbClr val="020202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2407400" y="1490675"/>
              <a:ext cx="171600" cy="171600"/>
            </a:xfrm>
            <a:prstGeom prst="ellipse">
              <a:avLst/>
            </a:prstGeom>
            <a:solidFill>
              <a:srgbClr val="D83729"/>
            </a:solidFill>
            <a:ln cap="flat" cmpd="sng" w="9525">
              <a:solidFill>
                <a:srgbClr val="D837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23" name="Google Shape;423;p25"/>
          <p:cNvSpPr txBox="1"/>
          <p:nvPr/>
        </p:nvSpPr>
        <p:spPr>
          <a:xfrm>
            <a:off x="3259938" y="1717617"/>
            <a:ext cx="944700" cy="231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Reihe 1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4" name="Google Shape;424;p25"/>
          <p:cNvSpPr txBox="1"/>
          <p:nvPr/>
        </p:nvSpPr>
        <p:spPr>
          <a:xfrm>
            <a:off x="3259938" y="2564479"/>
            <a:ext cx="944700" cy="231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Reihe 2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3259938" y="3411342"/>
            <a:ext cx="944700" cy="231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Reihe 3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26" name="Google Shape;426;p25"/>
          <p:cNvGrpSpPr/>
          <p:nvPr/>
        </p:nvGrpSpPr>
        <p:grpSpPr>
          <a:xfrm>
            <a:off x="2149865" y="477075"/>
            <a:ext cx="4996683" cy="3580755"/>
            <a:chOff x="2073665" y="477075"/>
            <a:chExt cx="4996683" cy="3580755"/>
          </a:xfrm>
        </p:grpSpPr>
        <p:grpSp>
          <p:nvGrpSpPr>
            <p:cNvPr id="427" name="Google Shape;427;p25"/>
            <p:cNvGrpSpPr/>
            <p:nvPr/>
          </p:nvGrpSpPr>
          <p:grpSpPr>
            <a:xfrm>
              <a:off x="2073974" y="778593"/>
              <a:ext cx="4996375" cy="3279237"/>
              <a:chOff x="2394300" y="2057509"/>
              <a:chExt cx="2088000" cy="2263416"/>
            </a:xfrm>
          </p:grpSpPr>
          <p:sp>
            <p:nvSpPr>
              <p:cNvPr id="428" name="Google Shape;428;p25"/>
              <p:cNvSpPr/>
              <p:nvPr/>
            </p:nvSpPr>
            <p:spPr>
              <a:xfrm>
                <a:off x="2394300" y="2360425"/>
                <a:ext cx="2088000" cy="1960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cxnSp>
            <p:nvCxnSpPr>
              <p:cNvPr id="429" name="Google Shape;429;p25"/>
              <p:cNvCxnSpPr/>
              <p:nvPr/>
            </p:nvCxnSpPr>
            <p:spPr>
              <a:xfrm>
                <a:off x="3507413" y="2057509"/>
                <a:ext cx="36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30" name="Google Shape;430;p25"/>
            <p:cNvSpPr txBox="1"/>
            <p:nvPr/>
          </p:nvSpPr>
          <p:spPr>
            <a:xfrm>
              <a:off x="2073665" y="477075"/>
              <a:ext cx="4995900" cy="434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Spielablauf:</a:t>
              </a:r>
              <a:endParaRPr b="1" i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31" name="Google Shape;431;p25"/>
          <p:cNvSpPr txBox="1"/>
          <p:nvPr/>
        </p:nvSpPr>
        <p:spPr>
          <a:xfrm>
            <a:off x="2149850" y="1202567"/>
            <a:ext cx="476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Computer-Notizbuch → alle Erfahrungen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2" name="Google Shape;432;p25"/>
          <p:cNvSpPr txBox="1"/>
          <p:nvPr/>
        </p:nvSpPr>
        <p:spPr>
          <a:xfrm>
            <a:off x="2149850" y="1507367"/>
            <a:ext cx="476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Computer zieht letztes Hölzchen (verliert):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„Diese Entscheidung war schlecht, vermeide sie in Zukunft!“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3" name="Google Shape;433;p25"/>
          <p:cNvSpPr txBox="1"/>
          <p:nvPr/>
        </p:nvSpPr>
        <p:spPr>
          <a:xfrm>
            <a:off x="2149850" y="2116967"/>
            <a:ext cx="476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Computer zieht nicht letztes Hölzchen, (gewinnt):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„Diese Entscheidung war gut, wiederhole sie!“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"/>
          <p:cNvSpPr txBox="1"/>
          <p:nvPr>
            <p:ph idx="4294967295" type="subTitle"/>
          </p:nvPr>
        </p:nvSpPr>
        <p:spPr>
          <a:xfrm>
            <a:off x="394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Maschinelles Lernen (ML)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1405200" y="634500"/>
            <a:ext cx="2225100" cy="41826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Strategieentwicklung:</a:t>
            </a:r>
            <a:endParaRPr b="1"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0" name="Google Shape;440;p26"/>
          <p:cNvSpPr txBox="1"/>
          <p:nvPr/>
        </p:nvSpPr>
        <p:spPr>
          <a:xfrm>
            <a:off x="3630300" y="386642"/>
            <a:ext cx="47640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Computer „liest“ bei jedem Spiel sein Notizbuch durch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„Ah, ich erinnere mich, dass ich in dieser Situation letztes Mal verloren habe. Dieses Mal werde ich etwas anderes probieren.“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„Super, das hat funktioniert! Ich werde das nächste Mal wieder so handeln.“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zum Ende des Spiels, KI ist am Zug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„Ah, ich erinnere mich, dass ich in dieser Situation letztes Mal verloren habe. Als ich ein oder drei Hölzchen genommen habe. Dieses Mal werde ich etwas anderes probieren.“ 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i="1" lang="en" sz="1300">
                <a:latin typeface="Asap"/>
                <a:ea typeface="Asap"/>
                <a:cs typeface="Asap"/>
                <a:sym typeface="Asap"/>
              </a:rPr>
              <a:t>„Super, zwei Hölzchen zu nehmen hat funktioniert! Ich werde das nächste Mal wieder so handeln.“</a:t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Wiederholung des Spiels → Computer wird immer besser darin, die richtigen Entscheidungen zu treffen, um zu gewinnen.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27"/>
          <p:cNvGrpSpPr/>
          <p:nvPr/>
        </p:nvGrpSpPr>
        <p:grpSpPr>
          <a:xfrm>
            <a:off x="579698" y="1338872"/>
            <a:ext cx="3238189" cy="2858707"/>
            <a:chOff x="579698" y="1338872"/>
            <a:chExt cx="3238189" cy="2858707"/>
          </a:xfrm>
        </p:grpSpPr>
        <p:sp>
          <p:nvSpPr>
            <p:cNvPr id="446" name="Google Shape;446;p27"/>
            <p:cNvSpPr txBox="1"/>
            <p:nvPr/>
          </p:nvSpPr>
          <p:spPr>
            <a:xfrm>
              <a:off x="1086307" y="1338872"/>
              <a:ext cx="2225100" cy="4698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Maschinelles Lernen</a:t>
              </a:r>
              <a:endParaRPr b="1" i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grpSp>
          <p:nvGrpSpPr>
            <p:cNvPr id="447" name="Google Shape;447;p27"/>
            <p:cNvGrpSpPr/>
            <p:nvPr/>
          </p:nvGrpSpPr>
          <p:grpSpPr>
            <a:xfrm>
              <a:off x="579698" y="1808535"/>
              <a:ext cx="3238189" cy="2389044"/>
              <a:chOff x="287350" y="2057551"/>
              <a:chExt cx="1939500" cy="2263424"/>
            </a:xfrm>
          </p:grpSpPr>
          <p:sp>
            <p:nvSpPr>
              <p:cNvPr id="448" name="Google Shape;448;p27"/>
              <p:cNvSpPr/>
              <p:nvPr/>
            </p:nvSpPr>
            <p:spPr>
              <a:xfrm>
                <a:off x="287350" y="2360476"/>
                <a:ext cx="1939500" cy="1960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cxnSp>
            <p:nvCxnSpPr>
              <p:cNvPr id="449" name="Google Shape;449;p27"/>
              <p:cNvCxnSpPr/>
              <p:nvPr/>
            </p:nvCxnSpPr>
            <p:spPr>
              <a:xfrm>
                <a:off x="1202196" y="2057551"/>
                <a:ext cx="0" cy="303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50" name="Google Shape;450;p27"/>
          <p:cNvGrpSpPr/>
          <p:nvPr/>
        </p:nvGrpSpPr>
        <p:grpSpPr>
          <a:xfrm>
            <a:off x="5513320" y="1338872"/>
            <a:ext cx="2987093" cy="2793496"/>
            <a:chOff x="5513320" y="1338872"/>
            <a:chExt cx="2987093" cy="2793496"/>
          </a:xfrm>
        </p:grpSpPr>
        <p:sp>
          <p:nvSpPr>
            <p:cNvPr id="451" name="Google Shape;451;p27"/>
            <p:cNvSpPr txBox="1"/>
            <p:nvPr/>
          </p:nvSpPr>
          <p:spPr>
            <a:xfrm>
              <a:off x="6015507" y="1338872"/>
              <a:ext cx="2225100" cy="4698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Biologisches </a:t>
              </a:r>
              <a:r>
                <a:rPr b="1" i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Lernen</a:t>
              </a:r>
              <a:endParaRPr b="1" i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grpSp>
          <p:nvGrpSpPr>
            <p:cNvPr id="452" name="Google Shape;452;p27"/>
            <p:cNvGrpSpPr/>
            <p:nvPr/>
          </p:nvGrpSpPr>
          <p:grpSpPr>
            <a:xfrm>
              <a:off x="5513320" y="1808518"/>
              <a:ext cx="2987093" cy="2323849"/>
              <a:chOff x="2394300" y="2057509"/>
              <a:chExt cx="2088000" cy="2263416"/>
            </a:xfrm>
          </p:grpSpPr>
          <p:sp>
            <p:nvSpPr>
              <p:cNvPr id="453" name="Google Shape;453;p27"/>
              <p:cNvSpPr/>
              <p:nvPr/>
            </p:nvSpPr>
            <p:spPr>
              <a:xfrm>
                <a:off x="2394300" y="2360425"/>
                <a:ext cx="2088000" cy="1960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cxnSp>
            <p:nvCxnSpPr>
              <p:cNvPr id="454" name="Google Shape;454;p27"/>
              <p:cNvCxnSpPr/>
              <p:nvPr/>
            </p:nvCxnSpPr>
            <p:spPr>
              <a:xfrm>
                <a:off x="3507413" y="2057509"/>
                <a:ext cx="3600" cy="3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55" name="Google Shape;455;p27"/>
          <p:cNvSpPr txBox="1"/>
          <p:nvPr/>
        </p:nvSpPr>
        <p:spPr>
          <a:xfrm>
            <a:off x="579700" y="2146675"/>
            <a:ext cx="3238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Einsatz von Algorithmen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iterativer Prozess von Eliminierung und Optimierung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aufwändiges Training inkl. großer Mengen an Daten und Rechenleistung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56" name="Google Shape;456;p27"/>
          <p:cNvSpPr txBox="1"/>
          <p:nvPr/>
        </p:nvSpPr>
        <p:spPr>
          <a:xfrm>
            <a:off x="5513325" y="2138350"/>
            <a:ext cx="295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intuitiv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eniger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aufwendig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basiert auf neurologischen Prozessen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57" name="Google Shape;457;p27"/>
          <p:cNvSpPr txBox="1"/>
          <p:nvPr/>
        </p:nvSpPr>
        <p:spPr>
          <a:xfrm>
            <a:off x="2352600" y="541725"/>
            <a:ext cx="4438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In welcher Relation steht maschinelles Lernen zum biologischen Lernen?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58" name="Google Shape;458;p27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Maschinelles Lernen (ML)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59" name="Google Shape;459;p27" title="D1c M1.2-1. v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6800" y="1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>
            <p:ph type="ctrTitle"/>
          </p:nvPr>
        </p:nvSpPr>
        <p:spPr>
          <a:xfrm>
            <a:off x="1020025" y="462475"/>
            <a:ext cx="71256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sap"/>
                <a:ea typeface="Asap"/>
                <a:cs typeface="Asap"/>
                <a:sym typeface="Asap"/>
              </a:rPr>
              <a:t>Von LLM und Maschinellem Lernen</a:t>
            </a:r>
            <a:endParaRPr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2599650" y="1149025"/>
            <a:ext cx="3944700" cy="3774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GRUNDSÄTZLICHES VERSTÄNDNIS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3" name="Google Shape;33;p10"/>
          <p:cNvGrpSpPr/>
          <p:nvPr/>
        </p:nvGrpSpPr>
        <p:grpSpPr>
          <a:xfrm>
            <a:off x="3401552" y="2169054"/>
            <a:ext cx="3230424" cy="2974451"/>
            <a:chOff x="1648713" y="2169050"/>
            <a:chExt cx="3230424" cy="2974451"/>
          </a:xfrm>
        </p:grpSpPr>
        <p:pic>
          <p:nvPicPr>
            <p:cNvPr id="34" name="Google Shape;34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" name="Google Shape;36;p10" title="A0_M1.2-1_ElevenLabs_2025-04-28T12_18_36_Bill_pre_sp107_s50_sb75_se0_b_m2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8"/>
          <p:cNvSpPr txBox="1"/>
          <p:nvPr/>
        </p:nvSpPr>
        <p:spPr>
          <a:xfrm>
            <a:off x="2975375" y="1244400"/>
            <a:ext cx="535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Einführung in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Large Language Models (LLMs)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67" name="Google Shape;4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 title="D2_M1.2-1 v1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/>
          <p:nvPr/>
        </p:nvSpPr>
        <p:spPr>
          <a:xfrm>
            <a:off x="2352600" y="541725"/>
            <a:ext cx="443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Ein Modell für Märchenanfänge – Märchenbaum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6" name="Google Shape;476;p29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7" name="Google Shape;477;p29"/>
          <p:cNvSpPr/>
          <p:nvPr/>
        </p:nvSpPr>
        <p:spPr>
          <a:xfrm>
            <a:off x="3802893" y="100100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Es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78" name="Google Shape;478;p29"/>
          <p:cNvGrpSpPr/>
          <p:nvPr/>
        </p:nvGrpSpPr>
        <p:grpSpPr>
          <a:xfrm>
            <a:off x="2032597" y="1224501"/>
            <a:ext cx="1771050" cy="1118700"/>
            <a:chOff x="2032597" y="1224501"/>
            <a:chExt cx="1771050" cy="1118700"/>
          </a:xfrm>
        </p:grpSpPr>
        <p:sp>
          <p:nvSpPr>
            <p:cNvPr id="479" name="Google Shape;479;p29"/>
            <p:cNvSpPr/>
            <p:nvPr/>
          </p:nvSpPr>
          <p:spPr>
            <a:xfrm>
              <a:off x="2032597" y="1900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war einmal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480" name="Google Shape;480;p29"/>
            <p:cNvCxnSpPr>
              <a:endCxn id="479" idx="0"/>
            </p:cNvCxnSpPr>
            <p:nvPr/>
          </p:nvCxnSpPr>
          <p:spPr>
            <a:xfrm flipH="1">
              <a:off x="2801647" y="1224501"/>
              <a:ext cx="1002000" cy="676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1" name="Google Shape;481;p29"/>
          <p:cNvGrpSpPr/>
          <p:nvPr/>
        </p:nvGrpSpPr>
        <p:grpSpPr>
          <a:xfrm>
            <a:off x="2801647" y="2343201"/>
            <a:ext cx="1614297" cy="899701"/>
            <a:chOff x="2801647" y="2343201"/>
            <a:chExt cx="1614297" cy="899701"/>
          </a:xfrm>
        </p:grpSpPr>
        <p:sp>
          <p:nvSpPr>
            <p:cNvPr id="482" name="Google Shape;482;p29"/>
            <p:cNvSpPr/>
            <p:nvPr/>
          </p:nvSpPr>
          <p:spPr>
            <a:xfrm>
              <a:off x="2877843" y="28004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Ein Königssohn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483" name="Google Shape;483;p29"/>
            <p:cNvCxnSpPr>
              <a:stCxn id="479" idx="2"/>
              <a:endCxn id="482" idx="0"/>
            </p:cNvCxnSpPr>
            <p:nvPr/>
          </p:nvCxnSpPr>
          <p:spPr>
            <a:xfrm>
              <a:off x="2801647" y="2343201"/>
              <a:ext cx="845100" cy="457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4" name="Google Shape;484;p29"/>
          <p:cNvGrpSpPr/>
          <p:nvPr/>
        </p:nvGrpSpPr>
        <p:grpSpPr>
          <a:xfrm>
            <a:off x="1111150" y="2343201"/>
            <a:ext cx="1690497" cy="747301"/>
            <a:chOff x="1111150" y="2343201"/>
            <a:chExt cx="1690497" cy="747301"/>
          </a:xfrm>
        </p:grpSpPr>
        <p:sp>
          <p:nvSpPr>
            <p:cNvPr id="485" name="Google Shape;485;p29"/>
            <p:cNvSpPr/>
            <p:nvPr/>
          </p:nvSpPr>
          <p:spPr>
            <a:xfrm>
              <a:off x="1111150" y="26480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ein Müller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486" name="Google Shape;486;p29"/>
            <p:cNvCxnSpPr>
              <a:stCxn id="479" idx="2"/>
              <a:endCxn id="485" idx="0"/>
            </p:cNvCxnSpPr>
            <p:nvPr/>
          </p:nvCxnSpPr>
          <p:spPr>
            <a:xfrm flipH="1">
              <a:off x="1880347" y="2343201"/>
              <a:ext cx="921300" cy="3048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7" name="Google Shape;487;p29"/>
          <p:cNvGrpSpPr/>
          <p:nvPr/>
        </p:nvGrpSpPr>
        <p:grpSpPr>
          <a:xfrm>
            <a:off x="1880200" y="3090503"/>
            <a:ext cx="1779181" cy="1052100"/>
            <a:chOff x="1880200" y="3090503"/>
            <a:chExt cx="1779181" cy="1052100"/>
          </a:xfrm>
        </p:grpSpPr>
        <p:sp>
          <p:nvSpPr>
            <p:cNvPr id="488" name="Google Shape;488;p29"/>
            <p:cNvSpPr/>
            <p:nvPr/>
          </p:nvSpPr>
          <p:spPr>
            <a:xfrm>
              <a:off x="2112431" y="3700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welcher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489" name="Google Shape;489;p29"/>
            <p:cNvCxnSpPr/>
            <p:nvPr/>
          </p:nvCxnSpPr>
          <p:spPr>
            <a:xfrm flipH="1">
              <a:off x="2881481" y="3256103"/>
              <a:ext cx="777900" cy="4440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9"/>
            <p:cNvCxnSpPr>
              <a:stCxn id="485" idx="2"/>
            </p:cNvCxnSpPr>
            <p:nvPr/>
          </p:nvCxnSpPr>
          <p:spPr>
            <a:xfrm>
              <a:off x="1880200" y="3090503"/>
              <a:ext cx="1001400" cy="609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1" name="Google Shape;491;p29"/>
          <p:cNvGrpSpPr/>
          <p:nvPr/>
        </p:nvGrpSpPr>
        <p:grpSpPr>
          <a:xfrm>
            <a:off x="421938" y="3090503"/>
            <a:ext cx="3227850" cy="1052100"/>
            <a:chOff x="421938" y="3090503"/>
            <a:chExt cx="3227850" cy="1052100"/>
          </a:xfrm>
        </p:grpSpPr>
        <p:sp>
          <p:nvSpPr>
            <p:cNvPr id="492" name="Google Shape;492;p29"/>
            <p:cNvSpPr/>
            <p:nvPr/>
          </p:nvSpPr>
          <p:spPr>
            <a:xfrm>
              <a:off x="421938" y="3700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493" name="Google Shape;493;p29"/>
            <p:cNvCxnSpPr/>
            <p:nvPr/>
          </p:nvCxnSpPr>
          <p:spPr>
            <a:xfrm flipH="1">
              <a:off x="1190988" y="3236903"/>
              <a:ext cx="2458800" cy="463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29"/>
            <p:cNvCxnSpPr>
              <a:stCxn id="485" idx="2"/>
            </p:cNvCxnSpPr>
            <p:nvPr/>
          </p:nvCxnSpPr>
          <p:spPr>
            <a:xfrm flipH="1">
              <a:off x="1191100" y="3090503"/>
              <a:ext cx="689100" cy="609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5" name="Google Shape;495;p29"/>
          <p:cNvGrpSpPr/>
          <p:nvPr/>
        </p:nvGrpSpPr>
        <p:grpSpPr>
          <a:xfrm>
            <a:off x="421938" y="4144703"/>
            <a:ext cx="2464350" cy="759900"/>
            <a:chOff x="421938" y="4144703"/>
            <a:chExt cx="2464350" cy="759900"/>
          </a:xfrm>
        </p:grpSpPr>
        <p:sp>
          <p:nvSpPr>
            <p:cNvPr id="496" name="Google Shape;496;p29"/>
            <p:cNvSpPr/>
            <p:nvPr/>
          </p:nvSpPr>
          <p:spPr>
            <a:xfrm>
              <a:off x="421938" y="4462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In die Welt zog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497" name="Google Shape;497;p29"/>
            <p:cNvCxnSpPr>
              <a:endCxn id="496" idx="0"/>
            </p:cNvCxnSpPr>
            <p:nvPr/>
          </p:nvCxnSpPr>
          <p:spPr>
            <a:xfrm>
              <a:off x="1190988" y="4149503"/>
              <a:ext cx="0" cy="312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29"/>
            <p:cNvCxnSpPr>
              <a:endCxn id="496" idx="0"/>
            </p:cNvCxnSpPr>
            <p:nvPr/>
          </p:nvCxnSpPr>
          <p:spPr>
            <a:xfrm flipH="1">
              <a:off x="1190988" y="4144703"/>
              <a:ext cx="1695300" cy="3174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9" name="Google Shape;499;p29"/>
          <p:cNvGrpSpPr/>
          <p:nvPr/>
        </p:nvGrpSpPr>
        <p:grpSpPr>
          <a:xfrm>
            <a:off x="1190981" y="4135103"/>
            <a:ext cx="2459550" cy="769500"/>
            <a:chOff x="1190981" y="4135103"/>
            <a:chExt cx="2459550" cy="769500"/>
          </a:xfrm>
        </p:grpSpPr>
        <p:sp>
          <p:nvSpPr>
            <p:cNvPr id="500" name="Google Shape;500;p29"/>
            <p:cNvSpPr/>
            <p:nvPr/>
          </p:nvSpPr>
          <p:spPr>
            <a:xfrm>
              <a:off x="2112431" y="4462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ausging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01" name="Google Shape;501;p29"/>
            <p:cNvCxnSpPr>
              <a:endCxn id="500" idx="0"/>
            </p:cNvCxnSpPr>
            <p:nvPr/>
          </p:nvCxnSpPr>
          <p:spPr>
            <a:xfrm>
              <a:off x="1190981" y="4135103"/>
              <a:ext cx="1690500" cy="3270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29"/>
            <p:cNvCxnSpPr>
              <a:endCxn id="500" idx="0"/>
            </p:cNvCxnSpPr>
            <p:nvPr/>
          </p:nvCxnSpPr>
          <p:spPr>
            <a:xfrm>
              <a:off x="2876681" y="4135103"/>
              <a:ext cx="4800" cy="3270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03" name="Google Shape;503;p29"/>
          <p:cNvGrpSpPr/>
          <p:nvPr/>
        </p:nvGrpSpPr>
        <p:grpSpPr>
          <a:xfrm>
            <a:off x="6266051" y="2038400"/>
            <a:ext cx="1874399" cy="899700"/>
            <a:chOff x="6266051" y="2038400"/>
            <a:chExt cx="1874399" cy="899700"/>
          </a:xfrm>
        </p:grpSpPr>
        <p:sp>
          <p:nvSpPr>
            <p:cNvPr id="504" name="Google Shape;504;p29"/>
            <p:cNvSpPr/>
            <p:nvPr/>
          </p:nvSpPr>
          <p:spPr>
            <a:xfrm>
              <a:off x="6418450" y="2495600"/>
              <a:ext cx="17220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 Fantasiewesen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05" name="Google Shape;505;p29"/>
            <p:cNvCxnSpPr>
              <a:stCxn id="506" idx="2"/>
              <a:endCxn id="504" idx="0"/>
            </p:cNvCxnSpPr>
            <p:nvPr/>
          </p:nvCxnSpPr>
          <p:spPr>
            <a:xfrm>
              <a:off x="6266051" y="2038400"/>
              <a:ext cx="1013400" cy="457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07" name="Google Shape;507;p29"/>
          <p:cNvGrpSpPr/>
          <p:nvPr/>
        </p:nvGrpSpPr>
        <p:grpSpPr>
          <a:xfrm>
            <a:off x="4651750" y="2038400"/>
            <a:ext cx="1614301" cy="747303"/>
            <a:chOff x="4651750" y="2038400"/>
            <a:chExt cx="1614301" cy="747303"/>
          </a:xfrm>
        </p:grpSpPr>
        <p:sp>
          <p:nvSpPr>
            <p:cNvPr id="508" name="Google Shape;508;p29"/>
            <p:cNvSpPr/>
            <p:nvPr/>
          </p:nvSpPr>
          <p:spPr>
            <a:xfrm>
              <a:off x="4651750" y="23432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als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09" name="Google Shape;509;p29"/>
            <p:cNvCxnSpPr>
              <a:stCxn id="506" idx="2"/>
              <a:endCxn id="508" idx="0"/>
            </p:cNvCxnSpPr>
            <p:nvPr/>
          </p:nvCxnSpPr>
          <p:spPr>
            <a:xfrm flipH="1">
              <a:off x="5420651" y="2038400"/>
              <a:ext cx="845400" cy="3048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0" name="Google Shape;510;p29"/>
          <p:cNvGrpSpPr/>
          <p:nvPr/>
        </p:nvGrpSpPr>
        <p:grpSpPr>
          <a:xfrm>
            <a:off x="4654400" y="2785703"/>
            <a:ext cx="1538100" cy="863247"/>
            <a:chOff x="4654400" y="2785703"/>
            <a:chExt cx="1538100" cy="863247"/>
          </a:xfrm>
        </p:grpSpPr>
        <p:sp>
          <p:nvSpPr>
            <p:cNvPr id="511" name="Google Shape;511;p29"/>
            <p:cNvSpPr/>
            <p:nvPr/>
          </p:nvSpPr>
          <p:spPr>
            <a:xfrm>
              <a:off x="4654400" y="3135950"/>
              <a:ext cx="1538100" cy="5130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Wesen der Erde innewohnten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12" name="Google Shape;512;p29"/>
            <p:cNvCxnSpPr>
              <a:stCxn id="508" idx="2"/>
              <a:endCxn id="511" idx="0"/>
            </p:cNvCxnSpPr>
            <p:nvPr/>
          </p:nvCxnSpPr>
          <p:spPr>
            <a:xfrm>
              <a:off x="5420800" y="2785703"/>
              <a:ext cx="2700" cy="3501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3" name="Google Shape;513;p29"/>
          <p:cNvGrpSpPr/>
          <p:nvPr/>
        </p:nvGrpSpPr>
        <p:grpSpPr>
          <a:xfrm>
            <a:off x="4913556" y="2938100"/>
            <a:ext cx="2365894" cy="1399503"/>
            <a:chOff x="4913556" y="2938100"/>
            <a:chExt cx="2365894" cy="1399503"/>
          </a:xfrm>
        </p:grpSpPr>
        <p:sp>
          <p:nvSpPr>
            <p:cNvPr id="514" name="Google Shape;514;p29"/>
            <p:cNvSpPr/>
            <p:nvPr/>
          </p:nvSpPr>
          <p:spPr>
            <a:xfrm>
              <a:off x="4913556" y="3895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die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15" name="Google Shape;515;p29"/>
            <p:cNvCxnSpPr>
              <a:stCxn id="511" idx="2"/>
              <a:endCxn id="514" idx="0"/>
            </p:cNvCxnSpPr>
            <p:nvPr/>
          </p:nvCxnSpPr>
          <p:spPr>
            <a:xfrm>
              <a:off x="5423450" y="3648950"/>
              <a:ext cx="259200" cy="2463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29"/>
            <p:cNvCxnSpPr>
              <a:stCxn id="504" idx="2"/>
              <a:endCxn id="514" idx="0"/>
            </p:cNvCxnSpPr>
            <p:nvPr/>
          </p:nvCxnSpPr>
          <p:spPr>
            <a:xfrm flipH="1">
              <a:off x="5682550" y="2938100"/>
              <a:ext cx="1596900" cy="9570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7" name="Google Shape;517;p29"/>
          <p:cNvGrpSpPr/>
          <p:nvPr/>
        </p:nvGrpSpPr>
        <p:grpSpPr>
          <a:xfrm>
            <a:off x="5423450" y="2938100"/>
            <a:ext cx="3298581" cy="1433103"/>
            <a:chOff x="5423450" y="2938100"/>
            <a:chExt cx="3298581" cy="1433103"/>
          </a:xfrm>
        </p:grpSpPr>
        <p:sp>
          <p:nvSpPr>
            <p:cNvPr id="518" name="Google Shape;518;p29"/>
            <p:cNvSpPr/>
            <p:nvPr/>
          </p:nvSpPr>
          <p:spPr>
            <a:xfrm>
              <a:off x="7183931" y="39287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welche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19" name="Google Shape;519;p29"/>
            <p:cNvCxnSpPr>
              <a:stCxn id="511" idx="2"/>
              <a:endCxn id="518" idx="0"/>
            </p:cNvCxnSpPr>
            <p:nvPr/>
          </p:nvCxnSpPr>
          <p:spPr>
            <a:xfrm>
              <a:off x="5423450" y="3648950"/>
              <a:ext cx="2529600" cy="2799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29"/>
            <p:cNvCxnSpPr>
              <a:stCxn id="504" idx="2"/>
              <a:endCxn id="518" idx="0"/>
            </p:cNvCxnSpPr>
            <p:nvPr/>
          </p:nvCxnSpPr>
          <p:spPr>
            <a:xfrm>
              <a:off x="7279450" y="2938100"/>
              <a:ext cx="673500" cy="990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1" name="Google Shape;521;p29"/>
          <p:cNvGrpSpPr/>
          <p:nvPr/>
        </p:nvGrpSpPr>
        <p:grpSpPr>
          <a:xfrm>
            <a:off x="5682606" y="4337603"/>
            <a:ext cx="2270375" cy="676800"/>
            <a:chOff x="5682606" y="4337603"/>
            <a:chExt cx="2270375" cy="676800"/>
          </a:xfrm>
        </p:grpSpPr>
        <p:sp>
          <p:nvSpPr>
            <p:cNvPr id="522" name="Google Shape;522;p29"/>
            <p:cNvSpPr/>
            <p:nvPr/>
          </p:nvSpPr>
          <p:spPr>
            <a:xfrm>
              <a:off x="5778056" y="45719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 Fantasie der Kinder</a:t>
              </a:r>
              <a:endParaRPr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23" name="Google Shape;523;p29"/>
            <p:cNvCxnSpPr>
              <a:stCxn id="518" idx="2"/>
              <a:endCxn id="522" idx="0"/>
            </p:cNvCxnSpPr>
            <p:nvPr/>
          </p:nvCxnSpPr>
          <p:spPr>
            <a:xfrm flipH="1">
              <a:off x="6547181" y="4371203"/>
              <a:ext cx="1405800" cy="2007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29"/>
            <p:cNvCxnSpPr>
              <a:stCxn id="514" idx="2"/>
              <a:endCxn id="522" idx="0"/>
            </p:cNvCxnSpPr>
            <p:nvPr/>
          </p:nvCxnSpPr>
          <p:spPr>
            <a:xfrm>
              <a:off x="5682606" y="4337603"/>
              <a:ext cx="864600" cy="2343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5" name="Google Shape;525;p29"/>
          <p:cNvGrpSpPr/>
          <p:nvPr/>
        </p:nvGrpSpPr>
        <p:grpSpPr>
          <a:xfrm>
            <a:off x="5340993" y="1222250"/>
            <a:ext cx="1770307" cy="816150"/>
            <a:chOff x="5340993" y="1222250"/>
            <a:chExt cx="1770307" cy="816150"/>
          </a:xfrm>
        </p:grpSpPr>
        <p:sp>
          <p:nvSpPr>
            <p:cNvPr id="506" name="Google Shape;506;p29"/>
            <p:cNvSpPr/>
            <p:nvPr/>
          </p:nvSpPr>
          <p:spPr>
            <a:xfrm>
              <a:off x="5420801" y="1595900"/>
              <a:ext cx="1690500" cy="442500"/>
            </a:xfrm>
            <a:prstGeom prst="roundRect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begab sich zur Zeit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26" name="Google Shape;526;p29"/>
            <p:cNvCxnSpPr>
              <a:stCxn id="477" idx="3"/>
              <a:endCxn id="506" idx="0"/>
            </p:cNvCxnSpPr>
            <p:nvPr/>
          </p:nvCxnSpPr>
          <p:spPr>
            <a:xfrm>
              <a:off x="5340993" y="1222250"/>
              <a:ext cx="925200" cy="3738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2" name="Google Shape;532;p30"/>
          <p:cNvSpPr txBox="1"/>
          <p:nvPr/>
        </p:nvSpPr>
        <p:spPr>
          <a:xfrm>
            <a:off x="2012250" y="465525"/>
            <a:ext cx="5119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Tokenisierung durch Generative Pretrained Transformer (GPT)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33" name="Google Shape;533;p30"/>
          <p:cNvGrpSpPr/>
          <p:nvPr/>
        </p:nvGrpSpPr>
        <p:grpSpPr>
          <a:xfrm>
            <a:off x="1506577" y="909923"/>
            <a:ext cx="6130831" cy="1751948"/>
            <a:chOff x="1815075" y="1700550"/>
            <a:chExt cx="5624100" cy="1685700"/>
          </a:xfrm>
        </p:grpSpPr>
        <p:sp>
          <p:nvSpPr>
            <p:cNvPr id="534" name="Google Shape;534;p30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35" name="Google Shape;535;p30"/>
            <p:cNvSpPr txBox="1"/>
            <p:nvPr/>
          </p:nvSpPr>
          <p:spPr>
            <a:xfrm>
              <a:off x="1830675" y="1859331"/>
              <a:ext cx="56085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To|ken, </a:t>
              </a:r>
              <a:r>
                <a:rPr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das [Substantiv]</a:t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36" name="Google Shape;536;p30"/>
          <p:cNvSpPr txBox="1"/>
          <p:nvPr/>
        </p:nvSpPr>
        <p:spPr>
          <a:xfrm>
            <a:off x="1523575" y="1417787"/>
            <a:ext cx="6113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Tokens können Wörter, Teile von Wörtern oder sogar einzelne Zeichen sein, die während des Tokenisierungsprozesses erstellt werden.</a:t>
            </a:r>
            <a:endParaRPr i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Sie werden häufig mit numerischen IDs versehen.                                   </a:t>
            </a:r>
            <a:r>
              <a:rPr i="1" lang="en" sz="1100"/>
              <a:t>(Synonyme: Einheit, Element)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7" name="Google Shape;537;p30"/>
          <p:cNvSpPr txBox="1"/>
          <p:nvPr/>
        </p:nvSpPr>
        <p:spPr>
          <a:xfrm>
            <a:off x="2352588" y="2682625"/>
            <a:ext cx="44388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Es war einmal ein Müller, der in die Welt zog …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Es⎜ war⎜ einmal⎜ ein⎜ Müller⎜,⎜ der⎜ in⎜ die⎜ Welt⎜ zog⎜ …                                                                          (12 Tokens)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zugeordnete IDs                                                                    9960, 3656, 27192, 1605, 116941, 11, 1227, 306, 1076, 23079, 55668, 3762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E0E0E"/>
                </a:solidFill>
              </a:rPr>
              <a:t>https://tiktokenizer.vercel.app/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8" name="Google Shape;538;p30"/>
          <p:cNvSpPr txBox="1"/>
          <p:nvPr/>
        </p:nvSpPr>
        <p:spPr>
          <a:xfrm>
            <a:off x="3428583" y="1061370"/>
            <a:ext cx="61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bedeutungslose Zeichenfolge</a:t>
            </a:r>
            <a:endParaRPr b="1" i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1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44" name="Google Shape;544;p31"/>
          <p:cNvSpPr txBox="1"/>
          <p:nvPr/>
        </p:nvSpPr>
        <p:spPr>
          <a:xfrm>
            <a:off x="2352613" y="541725"/>
            <a:ext cx="443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Ein Modell für Märchenanfänge – Märchenbaum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45" name="Google Shape;545;p31"/>
          <p:cNvSpPr/>
          <p:nvPr/>
        </p:nvSpPr>
        <p:spPr>
          <a:xfrm>
            <a:off x="3802906" y="100100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Es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46" name="Google Shape;546;p31"/>
          <p:cNvGrpSpPr/>
          <p:nvPr/>
        </p:nvGrpSpPr>
        <p:grpSpPr>
          <a:xfrm>
            <a:off x="2032609" y="1224501"/>
            <a:ext cx="1771050" cy="1118700"/>
            <a:chOff x="2032597" y="1224501"/>
            <a:chExt cx="1771050" cy="1118700"/>
          </a:xfrm>
        </p:grpSpPr>
        <p:sp>
          <p:nvSpPr>
            <p:cNvPr id="547" name="Google Shape;547;p31"/>
            <p:cNvSpPr/>
            <p:nvPr/>
          </p:nvSpPr>
          <p:spPr>
            <a:xfrm>
              <a:off x="2032597" y="1900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7291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war einmal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48" name="Google Shape;548;p31"/>
            <p:cNvCxnSpPr>
              <a:endCxn id="547" idx="0"/>
            </p:cNvCxnSpPr>
            <p:nvPr/>
          </p:nvCxnSpPr>
          <p:spPr>
            <a:xfrm flipH="1">
              <a:off x="2801647" y="1224501"/>
              <a:ext cx="1002000" cy="676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9" name="Google Shape;549;p31"/>
          <p:cNvGrpSpPr/>
          <p:nvPr/>
        </p:nvGrpSpPr>
        <p:grpSpPr>
          <a:xfrm>
            <a:off x="2801659" y="2343201"/>
            <a:ext cx="1614297" cy="899701"/>
            <a:chOff x="2801647" y="2343201"/>
            <a:chExt cx="1614297" cy="899701"/>
          </a:xfrm>
        </p:grpSpPr>
        <p:sp>
          <p:nvSpPr>
            <p:cNvPr id="550" name="Google Shape;550;p31"/>
            <p:cNvSpPr/>
            <p:nvPr/>
          </p:nvSpPr>
          <p:spPr>
            <a:xfrm>
              <a:off x="2877843" y="28004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Ein Königssohn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51" name="Google Shape;551;p31"/>
            <p:cNvCxnSpPr>
              <a:stCxn id="547" idx="2"/>
              <a:endCxn id="550" idx="0"/>
            </p:cNvCxnSpPr>
            <p:nvPr/>
          </p:nvCxnSpPr>
          <p:spPr>
            <a:xfrm>
              <a:off x="2801647" y="2343201"/>
              <a:ext cx="845100" cy="457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2" name="Google Shape;552;p31"/>
          <p:cNvGrpSpPr/>
          <p:nvPr/>
        </p:nvGrpSpPr>
        <p:grpSpPr>
          <a:xfrm>
            <a:off x="1111163" y="2343201"/>
            <a:ext cx="1690497" cy="747301"/>
            <a:chOff x="1111150" y="2343201"/>
            <a:chExt cx="1690497" cy="747301"/>
          </a:xfrm>
        </p:grpSpPr>
        <p:sp>
          <p:nvSpPr>
            <p:cNvPr id="553" name="Google Shape;553;p31"/>
            <p:cNvSpPr/>
            <p:nvPr/>
          </p:nvSpPr>
          <p:spPr>
            <a:xfrm>
              <a:off x="1111150" y="26480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ein Müller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54" name="Google Shape;554;p31"/>
            <p:cNvCxnSpPr>
              <a:stCxn id="547" idx="2"/>
              <a:endCxn id="553" idx="0"/>
            </p:cNvCxnSpPr>
            <p:nvPr/>
          </p:nvCxnSpPr>
          <p:spPr>
            <a:xfrm flipH="1">
              <a:off x="1880347" y="2343201"/>
              <a:ext cx="9213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5" name="Google Shape;555;p31"/>
          <p:cNvGrpSpPr/>
          <p:nvPr/>
        </p:nvGrpSpPr>
        <p:grpSpPr>
          <a:xfrm>
            <a:off x="1880213" y="3090503"/>
            <a:ext cx="1779181" cy="1052100"/>
            <a:chOff x="1880200" y="3090503"/>
            <a:chExt cx="1779181" cy="1052100"/>
          </a:xfrm>
        </p:grpSpPr>
        <p:sp>
          <p:nvSpPr>
            <p:cNvPr id="556" name="Google Shape;556;p31"/>
            <p:cNvSpPr/>
            <p:nvPr/>
          </p:nvSpPr>
          <p:spPr>
            <a:xfrm>
              <a:off x="2112431" y="3700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welcher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57" name="Google Shape;557;p31"/>
            <p:cNvCxnSpPr/>
            <p:nvPr/>
          </p:nvCxnSpPr>
          <p:spPr>
            <a:xfrm flipH="1">
              <a:off x="2881481" y="3256103"/>
              <a:ext cx="777900" cy="44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31"/>
            <p:cNvCxnSpPr>
              <a:stCxn id="553" idx="2"/>
            </p:cNvCxnSpPr>
            <p:nvPr/>
          </p:nvCxnSpPr>
          <p:spPr>
            <a:xfrm>
              <a:off x="1880200" y="3090503"/>
              <a:ext cx="1001400" cy="60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9" name="Google Shape;559;p31"/>
          <p:cNvGrpSpPr/>
          <p:nvPr/>
        </p:nvGrpSpPr>
        <p:grpSpPr>
          <a:xfrm>
            <a:off x="421950" y="3090503"/>
            <a:ext cx="3227850" cy="1052100"/>
            <a:chOff x="421938" y="3090503"/>
            <a:chExt cx="3227850" cy="1052100"/>
          </a:xfrm>
        </p:grpSpPr>
        <p:sp>
          <p:nvSpPr>
            <p:cNvPr id="560" name="Google Shape;560;p31"/>
            <p:cNvSpPr/>
            <p:nvPr/>
          </p:nvSpPr>
          <p:spPr>
            <a:xfrm>
              <a:off x="421938" y="3700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61" name="Google Shape;561;p31"/>
            <p:cNvCxnSpPr/>
            <p:nvPr/>
          </p:nvCxnSpPr>
          <p:spPr>
            <a:xfrm flipH="1">
              <a:off x="1190988" y="3236903"/>
              <a:ext cx="2458800" cy="463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31"/>
            <p:cNvCxnSpPr>
              <a:stCxn id="553" idx="2"/>
            </p:cNvCxnSpPr>
            <p:nvPr/>
          </p:nvCxnSpPr>
          <p:spPr>
            <a:xfrm flipH="1">
              <a:off x="1191100" y="3090503"/>
              <a:ext cx="689100" cy="60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3" name="Google Shape;563;p31"/>
          <p:cNvGrpSpPr/>
          <p:nvPr/>
        </p:nvGrpSpPr>
        <p:grpSpPr>
          <a:xfrm>
            <a:off x="421950" y="4144703"/>
            <a:ext cx="2464350" cy="759900"/>
            <a:chOff x="421938" y="4144703"/>
            <a:chExt cx="2464350" cy="759900"/>
          </a:xfrm>
        </p:grpSpPr>
        <p:sp>
          <p:nvSpPr>
            <p:cNvPr id="564" name="Google Shape;564;p31"/>
            <p:cNvSpPr/>
            <p:nvPr/>
          </p:nvSpPr>
          <p:spPr>
            <a:xfrm>
              <a:off x="421938" y="4462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In die Welt zog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65" name="Google Shape;565;p31"/>
            <p:cNvCxnSpPr>
              <a:endCxn id="564" idx="0"/>
            </p:cNvCxnSpPr>
            <p:nvPr/>
          </p:nvCxnSpPr>
          <p:spPr>
            <a:xfrm>
              <a:off x="1190988" y="4149503"/>
              <a:ext cx="0" cy="312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31"/>
            <p:cNvCxnSpPr>
              <a:endCxn id="564" idx="0"/>
            </p:cNvCxnSpPr>
            <p:nvPr/>
          </p:nvCxnSpPr>
          <p:spPr>
            <a:xfrm flipH="1">
              <a:off x="1190988" y="4144703"/>
              <a:ext cx="1695300" cy="317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7" name="Google Shape;567;p31"/>
          <p:cNvGrpSpPr/>
          <p:nvPr/>
        </p:nvGrpSpPr>
        <p:grpSpPr>
          <a:xfrm>
            <a:off x="1190993" y="4135103"/>
            <a:ext cx="2459550" cy="769500"/>
            <a:chOff x="1190981" y="4135103"/>
            <a:chExt cx="2459550" cy="769500"/>
          </a:xfrm>
        </p:grpSpPr>
        <p:sp>
          <p:nvSpPr>
            <p:cNvPr id="568" name="Google Shape;568;p31"/>
            <p:cNvSpPr/>
            <p:nvPr/>
          </p:nvSpPr>
          <p:spPr>
            <a:xfrm>
              <a:off x="2112431" y="4462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ausging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69" name="Google Shape;569;p31"/>
            <p:cNvCxnSpPr>
              <a:endCxn id="568" idx="0"/>
            </p:cNvCxnSpPr>
            <p:nvPr/>
          </p:nvCxnSpPr>
          <p:spPr>
            <a:xfrm>
              <a:off x="1190981" y="4135103"/>
              <a:ext cx="1690500" cy="327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31"/>
            <p:cNvCxnSpPr>
              <a:endCxn id="568" idx="0"/>
            </p:cNvCxnSpPr>
            <p:nvPr/>
          </p:nvCxnSpPr>
          <p:spPr>
            <a:xfrm>
              <a:off x="2876681" y="4135103"/>
              <a:ext cx="4800" cy="327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71" name="Google Shape;571;p31"/>
          <p:cNvGrpSpPr/>
          <p:nvPr/>
        </p:nvGrpSpPr>
        <p:grpSpPr>
          <a:xfrm>
            <a:off x="6266063" y="2038400"/>
            <a:ext cx="1874399" cy="899700"/>
            <a:chOff x="6266051" y="2038400"/>
            <a:chExt cx="1874399" cy="899700"/>
          </a:xfrm>
        </p:grpSpPr>
        <p:sp>
          <p:nvSpPr>
            <p:cNvPr id="572" name="Google Shape;572;p31"/>
            <p:cNvSpPr/>
            <p:nvPr/>
          </p:nvSpPr>
          <p:spPr>
            <a:xfrm>
              <a:off x="6418450" y="2495600"/>
              <a:ext cx="17220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 Fantasiewesen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73" name="Google Shape;573;p31"/>
            <p:cNvCxnSpPr>
              <a:stCxn id="574" idx="2"/>
              <a:endCxn id="572" idx="0"/>
            </p:cNvCxnSpPr>
            <p:nvPr/>
          </p:nvCxnSpPr>
          <p:spPr>
            <a:xfrm>
              <a:off x="6266051" y="2038400"/>
              <a:ext cx="1013400" cy="457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75" name="Google Shape;575;p31"/>
          <p:cNvGrpSpPr/>
          <p:nvPr/>
        </p:nvGrpSpPr>
        <p:grpSpPr>
          <a:xfrm>
            <a:off x="4651763" y="2038400"/>
            <a:ext cx="1614301" cy="747303"/>
            <a:chOff x="4651750" y="2038400"/>
            <a:chExt cx="1614301" cy="747303"/>
          </a:xfrm>
        </p:grpSpPr>
        <p:sp>
          <p:nvSpPr>
            <p:cNvPr id="576" name="Google Shape;576;p31"/>
            <p:cNvSpPr/>
            <p:nvPr/>
          </p:nvSpPr>
          <p:spPr>
            <a:xfrm>
              <a:off x="4651750" y="23432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als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77" name="Google Shape;577;p31"/>
            <p:cNvCxnSpPr>
              <a:stCxn id="574" idx="2"/>
              <a:endCxn id="576" idx="0"/>
            </p:cNvCxnSpPr>
            <p:nvPr/>
          </p:nvCxnSpPr>
          <p:spPr>
            <a:xfrm flipH="1">
              <a:off x="5420651" y="2038400"/>
              <a:ext cx="8454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78" name="Google Shape;578;p31"/>
          <p:cNvGrpSpPr/>
          <p:nvPr/>
        </p:nvGrpSpPr>
        <p:grpSpPr>
          <a:xfrm>
            <a:off x="4654413" y="2785703"/>
            <a:ext cx="1538100" cy="863247"/>
            <a:chOff x="4654400" y="2785703"/>
            <a:chExt cx="1538100" cy="863247"/>
          </a:xfrm>
        </p:grpSpPr>
        <p:sp>
          <p:nvSpPr>
            <p:cNvPr id="579" name="Google Shape;579;p31"/>
            <p:cNvSpPr/>
            <p:nvPr/>
          </p:nvSpPr>
          <p:spPr>
            <a:xfrm>
              <a:off x="4654400" y="3135950"/>
              <a:ext cx="1538100" cy="5130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Wesen der Erde innewohnten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80" name="Google Shape;580;p31"/>
            <p:cNvCxnSpPr>
              <a:stCxn id="576" idx="2"/>
              <a:endCxn id="579" idx="0"/>
            </p:cNvCxnSpPr>
            <p:nvPr/>
          </p:nvCxnSpPr>
          <p:spPr>
            <a:xfrm>
              <a:off x="5420800" y="2785703"/>
              <a:ext cx="2700" cy="350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1" name="Google Shape;581;p31"/>
          <p:cNvGrpSpPr/>
          <p:nvPr/>
        </p:nvGrpSpPr>
        <p:grpSpPr>
          <a:xfrm>
            <a:off x="4913568" y="2938100"/>
            <a:ext cx="2365894" cy="1399503"/>
            <a:chOff x="4913556" y="2938100"/>
            <a:chExt cx="2365894" cy="1399503"/>
          </a:xfrm>
        </p:grpSpPr>
        <p:sp>
          <p:nvSpPr>
            <p:cNvPr id="582" name="Google Shape;582;p31"/>
            <p:cNvSpPr/>
            <p:nvPr/>
          </p:nvSpPr>
          <p:spPr>
            <a:xfrm>
              <a:off x="4913556" y="3895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die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83" name="Google Shape;583;p31"/>
            <p:cNvCxnSpPr>
              <a:stCxn id="579" idx="2"/>
              <a:endCxn id="582" idx="0"/>
            </p:cNvCxnSpPr>
            <p:nvPr/>
          </p:nvCxnSpPr>
          <p:spPr>
            <a:xfrm>
              <a:off x="5423450" y="3648950"/>
              <a:ext cx="259200" cy="24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31"/>
            <p:cNvCxnSpPr>
              <a:stCxn id="572" idx="2"/>
              <a:endCxn id="582" idx="0"/>
            </p:cNvCxnSpPr>
            <p:nvPr/>
          </p:nvCxnSpPr>
          <p:spPr>
            <a:xfrm flipH="1">
              <a:off x="5682550" y="2938100"/>
              <a:ext cx="1596900" cy="957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5" name="Google Shape;585;p31"/>
          <p:cNvGrpSpPr/>
          <p:nvPr/>
        </p:nvGrpSpPr>
        <p:grpSpPr>
          <a:xfrm>
            <a:off x="5423463" y="2938100"/>
            <a:ext cx="3298581" cy="1433103"/>
            <a:chOff x="5423450" y="2938100"/>
            <a:chExt cx="3298581" cy="1433103"/>
          </a:xfrm>
        </p:grpSpPr>
        <p:sp>
          <p:nvSpPr>
            <p:cNvPr id="586" name="Google Shape;586;p31"/>
            <p:cNvSpPr/>
            <p:nvPr/>
          </p:nvSpPr>
          <p:spPr>
            <a:xfrm>
              <a:off x="7183931" y="39287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welche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87" name="Google Shape;587;p31"/>
            <p:cNvCxnSpPr>
              <a:stCxn id="579" idx="2"/>
              <a:endCxn id="586" idx="0"/>
            </p:cNvCxnSpPr>
            <p:nvPr/>
          </p:nvCxnSpPr>
          <p:spPr>
            <a:xfrm>
              <a:off x="5423450" y="3648950"/>
              <a:ext cx="2529600" cy="27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31"/>
            <p:cNvCxnSpPr>
              <a:stCxn id="572" idx="2"/>
              <a:endCxn id="586" idx="0"/>
            </p:cNvCxnSpPr>
            <p:nvPr/>
          </p:nvCxnSpPr>
          <p:spPr>
            <a:xfrm>
              <a:off x="7279450" y="2938100"/>
              <a:ext cx="673500" cy="990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9" name="Google Shape;589;p31"/>
          <p:cNvGrpSpPr/>
          <p:nvPr/>
        </p:nvGrpSpPr>
        <p:grpSpPr>
          <a:xfrm>
            <a:off x="5682618" y="4337603"/>
            <a:ext cx="2270375" cy="676800"/>
            <a:chOff x="5682606" y="4337603"/>
            <a:chExt cx="2270375" cy="676800"/>
          </a:xfrm>
        </p:grpSpPr>
        <p:sp>
          <p:nvSpPr>
            <p:cNvPr id="590" name="Google Shape;590;p31"/>
            <p:cNvSpPr/>
            <p:nvPr/>
          </p:nvSpPr>
          <p:spPr>
            <a:xfrm>
              <a:off x="5778056" y="45719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 Fantasie der Kinder</a:t>
              </a:r>
              <a:endParaRPr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91" name="Google Shape;591;p31"/>
            <p:cNvCxnSpPr>
              <a:stCxn id="586" idx="2"/>
              <a:endCxn id="590" idx="0"/>
            </p:cNvCxnSpPr>
            <p:nvPr/>
          </p:nvCxnSpPr>
          <p:spPr>
            <a:xfrm flipH="1">
              <a:off x="6547181" y="4371203"/>
              <a:ext cx="1405800" cy="200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31"/>
            <p:cNvCxnSpPr>
              <a:stCxn id="582" idx="2"/>
              <a:endCxn id="590" idx="0"/>
            </p:cNvCxnSpPr>
            <p:nvPr/>
          </p:nvCxnSpPr>
          <p:spPr>
            <a:xfrm>
              <a:off x="5682606" y="4337603"/>
              <a:ext cx="864600" cy="23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93" name="Google Shape;593;p31"/>
          <p:cNvGrpSpPr/>
          <p:nvPr/>
        </p:nvGrpSpPr>
        <p:grpSpPr>
          <a:xfrm>
            <a:off x="5341006" y="1222250"/>
            <a:ext cx="1770307" cy="816150"/>
            <a:chOff x="5340993" y="1222250"/>
            <a:chExt cx="1770307" cy="816150"/>
          </a:xfrm>
        </p:grpSpPr>
        <p:sp>
          <p:nvSpPr>
            <p:cNvPr id="574" name="Google Shape;574;p31"/>
            <p:cNvSpPr/>
            <p:nvPr/>
          </p:nvSpPr>
          <p:spPr>
            <a:xfrm>
              <a:off x="5420801" y="1595900"/>
              <a:ext cx="1690500" cy="442500"/>
            </a:xfrm>
            <a:prstGeom prst="roundRect">
              <a:avLst>
                <a:gd fmla="val 50000" name="adj"/>
              </a:avLst>
            </a:prstGeom>
            <a:solidFill>
              <a:srgbClr val="A7291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begab sich zur Zeit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94" name="Google Shape;594;p31"/>
            <p:cNvCxnSpPr>
              <a:stCxn id="545" idx="3"/>
              <a:endCxn id="574" idx="0"/>
            </p:cNvCxnSpPr>
            <p:nvPr/>
          </p:nvCxnSpPr>
          <p:spPr>
            <a:xfrm>
              <a:off x="5340993" y="1222250"/>
              <a:ext cx="925200" cy="373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2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00" name="Google Shape;600;p32"/>
          <p:cNvSpPr txBox="1"/>
          <p:nvPr/>
        </p:nvSpPr>
        <p:spPr>
          <a:xfrm>
            <a:off x="2352613" y="541725"/>
            <a:ext cx="443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Ein Modell für Märchenanfänge – Märchenbaum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01" name="Google Shape;601;p32"/>
          <p:cNvSpPr/>
          <p:nvPr/>
        </p:nvSpPr>
        <p:spPr>
          <a:xfrm>
            <a:off x="3802906" y="100100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Es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02" name="Google Shape;602;p32"/>
          <p:cNvGrpSpPr/>
          <p:nvPr/>
        </p:nvGrpSpPr>
        <p:grpSpPr>
          <a:xfrm>
            <a:off x="2032609" y="1224501"/>
            <a:ext cx="1771050" cy="1118700"/>
            <a:chOff x="2032597" y="1224501"/>
            <a:chExt cx="1771050" cy="1118700"/>
          </a:xfrm>
        </p:grpSpPr>
        <p:sp>
          <p:nvSpPr>
            <p:cNvPr id="603" name="Google Shape;603;p32"/>
            <p:cNvSpPr/>
            <p:nvPr/>
          </p:nvSpPr>
          <p:spPr>
            <a:xfrm>
              <a:off x="2032597" y="1900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war einmal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04" name="Google Shape;604;p32"/>
            <p:cNvCxnSpPr>
              <a:endCxn id="603" idx="0"/>
            </p:cNvCxnSpPr>
            <p:nvPr/>
          </p:nvCxnSpPr>
          <p:spPr>
            <a:xfrm flipH="1">
              <a:off x="2801647" y="1224501"/>
              <a:ext cx="1002000" cy="676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5" name="Google Shape;605;p32"/>
          <p:cNvGrpSpPr/>
          <p:nvPr/>
        </p:nvGrpSpPr>
        <p:grpSpPr>
          <a:xfrm>
            <a:off x="2801659" y="2343201"/>
            <a:ext cx="1614297" cy="899701"/>
            <a:chOff x="2801647" y="2343201"/>
            <a:chExt cx="1614297" cy="899701"/>
          </a:xfrm>
        </p:grpSpPr>
        <p:sp>
          <p:nvSpPr>
            <p:cNvPr id="606" name="Google Shape;606;p32"/>
            <p:cNvSpPr/>
            <p:nvPr/>
          </p:nvSpPr>
          <p:spPr>
            <a:xfrm>
              <a:off x="2877843" y="28004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Ein Königssohn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07" name="Google Shape;607;p32"/>
            <p:cNvCxnSpPr>
              <a:stCxn id="603" idx="2"/>
              <a:endCxn id="606" idx="0"/>
            </p:cNvCxnSpPr>
            <p:nvPr/>
          </p:nvCxnSpPr>
          <p:spPr>
            <a:xfrm>
              <a:off x="2801647" y="2343201"/>
              <a:ext cx="845100" cy="457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8" name="Google Shape;608;p32"/>
          <p:cNvGrpSpPr/>
          <p:nvPr/>
        </p:nvGrpSpPr>
        <p:grpSpPr>
          <a:xfrm>
            <a:off x="1111163" y="2343201"/>
            <a:ext cx="1690497" cy="747301"/>
            <a:chOff x="1111150" y="2343201"/>
            <a:chExt cx="1690497" cy="747301"/>
          </a:xfrm>
        </p:grpSpPr>
        <p:sp>
          <p:nvSpPr>
            <p:cNvPr id="609" name="Google Shape;609;p32"/>
            <p:cNvSpPr/>
            <p:nvPr/>
          </p:nvSpPr>
          <p:spPr>
            <a:xfrm>
              <a:off x="1111150" y="26480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ein Müller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10" name="Google Shape;610;p32"/>
            <p:cNvCxnSpPr>
              <a:stCxn id="603" idx="2"/>
              <a:endCxn id="609" idx="0"/>
            </p:cNvCxnSpPr>
            <p:nvPr/>
          </p:nvCxnSpPr>
          <p:spPr>
            <a:xfrm flipH="1">
              <a:off x="1880347" y="2343201"/>
              <a:ext cx="921300" cy="3048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1" name="Google Shape;611;p32"/>
          <p:cNvGrpSpPr/>
          <p:nvPr/>
        </p:nvGrpSpPr>
        <p:grpSpPr>
          <a:xfrm>
            <a:off x="1880213" y="3090503"/>
            <a:ext cx="1779181" cy="1052100"/>
            <a:chOff x="1880200" y="3090503"/>
            <a:chExt cx="1779181" cy="1052100"/>
          </a:xfrm>
        </p:grpSpPr>
        <p:sp>
          <p:nvSpPr>
            <p:cNvPr id="612" name="Google Shape;612;p32"/>
            <p:cNvSpPr/>
            <p:nvPr/>
          </p:nvSpPr>
          <p:spPr>
            <a:xfrm>
              <a:off x="2112431" y="3700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welcher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13" name="Google Shape;613;p32"/>
            <p:cNvCxnSpPr/>
            <p:nvPr/>
          </p:nvCxnSpPr>
          <p:spPr>
            <a:xfrm flipH="1">
              <a:off x="2881481" y="3256103"/>
              <a:ext cx="777900" cy="4440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32"/>
            <p:cNvCxnSpPr>
              <a:stCxn id="609" idx="2"/>
            </p:cNvCxnSpPr>
            <p:nvPr/>
          </p:nvCxnSpPr>
          <p:spPr>
            <a:xfrm>
              <a:off x="1880200" y="3090503"/>
              <a:ext cx="1001400" cy="609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5" name="Google Shape;615;p32"/>
          <p:cNvGrpSpPr/>
          <p:nvPr/>
        </p:nvGrpSpPr>
        <p:grpSpPr>
          <a:xfrm>
            <a:off x="421950" y="3090503"/>
            <a:ext cx="3227850" cy="1052100"/>
            <a:chOff x="421938" y="3090503"/>
            <a:chExt cx="3227850" cy="1052100"/>
          </a:xfrm>
        </p:grpSpPr>
        <p:sp>
          <p:nvSpPr>
            <p:cNvPr id="616" name="Google Shape;616;p32"/>
            <p:cNvSpPr/>
            <p:nvPr/>
          </p:nvSpPr>
          <p:spPr>
            <a:xfrm>
              <a:off x="421938" y="3700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17" name="Google Shape;617;p32"/>
            <p:cNvCxnSpPr/>
            <p:nvPr/>
          </p:nvCxnSpPr>
          <p:spPr>
            <a:xfrm flipH="1">
              <a:off x="1190988" y="3236903"/>
              <a:ext cx="2458800" cy="463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32"/>
            <p:cNvCxnSpPr>
              <a:stCxn id="609" idx="2"/>
            </p:cNvCxnSpPr>
            <p:nvPr/>
          </p:nvCxnSpPr>
          <p:spPr>
            <a:xfrm flipH="1">
              <a:off x="1191100" y="3090503"/>
              <a:ext cx="689100" cy="609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9" name="Google Shape;619;p32"/>
          <p:cNvGrpSpPr/>
          <p:nvPr/>
        </p:nvGrpSpPr>
        <p:grpSpPr>
          <a:xfrm>
            <a:off x="421950" y="4144703"/>
            <a:ext cx="2464350" cy="759900"/>
            <a:chOff x="421938" y="4144703"/>
            <a:chExt cx="2464350" cy="759900"/>
          </a:xfrm>
        </p:grpSpPr>
        <p:sp>
          <p:nvSpPr>
            <p:cNvPr id="620" name="Google Shape;620;p32"/>
            <p:cNvSpPr/>
            <p:nvPr/>
          </p:nvSpPr>
          <p:spPr>
            <a:xfrm>
              <a:off x="421938" y="4462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In die Welt zog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21" name="Google Shape;621;p32"/>
            <p:cNvCxnSpPr>
              <a:endCxn id="620" idx="0"/>
            </p:cNvCxnSpPr>
            <p:nvPr/>
          </p:nvCxnSpPr>
          <p:spPr>
            <a:xfrm>
              <a:off x="1190988" y="4149503"/>
              <a:ext cx="0" cy="312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32"/>
            <p:cNvCxnSpPr>
              <a:endCxn id="620" idx="0"/>
            </p:cNvCxnSpPr>
            <p:nvPr/>
          </p:nvCxnSpPr>
          <p:spPr>
            <a:xfrm flipH="1">
              <a:off x="1190988" y="4144703"/>
              <a:ext cx="1695300" cy="3174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3" name="Google Shape;623;p32"/>
          <p:cNvGrpSpPr/>
          <p:nvPr/>
        </p:nvGrpSpPr>
        <p:grpSpPr>
          <a:xfrm>
            <a:off x="1190993" y="4135103"/>
            <a:ext cx="2459550" cy="769500"/>
            <a:chOff x="1190981" y="4135103"/>
            <a:chExt cx="2459550" cy="769500"/>
          </a:xfrm>
        </p:grpSpPr>
        <p:sp>
          <p:nvSpPr>
            <p:cNvPr id="624" name="Google Shape;624;p32"/>
            <p:cNvSpPr/>
            <p:nvPr/>
          </p:nvSpPr>
          <p:spPr>
            <a:xfrm>
              <a:off x="2112431" y="4462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ausging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25" name="Google Shape;625;p32"/>
            <p:cNvCxnSpPr>
              <a:endCxn id="624" idx="0"/>
            </p:cNvCxnSpPr>
            <p:nvPr/>
          </p:nvCxnSpPr>
          <p:spPr>
            <a:xfrm>
              <a:off x="1190981" y="4135103"/>
              <a:ext cx="1690500" cy="3270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32"/>
            <p:cNvCxnSpPr>
              <a:endCxn id="624" idx="0"/>
            </p:cNvCxnSpPr>
            <p:nvPr/>
          </p:nvCxnSpPr>
          <p:spPr>
            <a:xfrm>
              <a:off x="2876681" y="4135103"/>
              <a:ext cx="4800" cy="3270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7" name="Google Shape;627;p32"/>
          <p:cNvGrpSpPr/>
          <p:nvPr/>
        </p:nvGrpSpPr>
        <p:grpSpPr>
          <a:xfrm>
            <a:off x="6266063" y="2038400"/>
            <a:ext cx="1874399" cy="899700"/>
            <a:chOff x="6266051" y="2038400"/>
            <a:chExt cx="1874399" cy="899700"/>
          </a:xfrm>
        </p:grpSpPr>
        <p:sp>
          <p:nvSpPr>
            <p:cNvPr id="628" name="Google Shape;628;p32"/>
            <p:cNvSpPr/>
            <p:nvPr/>
          </p:nvSpPr>
          <p:spPr>
            <a:xfrm>
              <a:off x="6418450" y="2495600"/>
              <a:ext cx="17220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 Fantasiewesen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29" name="Google Shape;629;p32"/>
            <p:cNvCxnSpPr>
              <a:stCxn id="630" idx="2"/>
              <a:endCxn id="628" idx="0"/>
            </p:cNvCxnSpPr>
            <p:nvPr/>
          </p:nvCxnSpPr>
          <p:spPr>
            <a:xfrm>
              <a:off x="6266051" y="2038400"/>
              <a:ext cx="1013400" cy="457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1" name="Google Shape;631;p32"/>
          <p:cNvGrpSpPr/>
          <p:nvPr/>
        </p:nvGrpSpPr>
        <p:grpSpPr>
          <a:xfrm>
            <a:off x="4651763" y="2038400"/>
            <a:ext cx="1614301" cy="747303"/>
            <a:chOff x="4651750" y="2038400"/>
            <a:chExt cx="1614301" cy="747303"/>
          </a:xfrm>
        </p:grpSpPr>
        <p:sp>
          <p:nvSpPr>
            <p:cNvPr id="632" name="Google Shape;632;p32"/>
            <p:cNvSpPr/>
            <p:nvPr/>
          </p:nvSpPr>
          <p:spPr>
            <a:xfrm>
              <a:off x="4651750" y="23432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als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33" name="Google Shape;633;p32"/>
            <p:cNvCxnSpPr>
              <a:stCxn id="630" idx="2"/>
              <a:endCxn id="632" idx="0"/>
            </p:cNvCxnSpPr>
            <p:nvPr/>
          </p:nvCxnSpPr>
          <p:spPr>
            <a:xfrm flipH="1">
              <a:off x="5420651" y="2038400"/>
              <a:ext cx="845400" cy="3048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4" name="Google Shape;634;p32"/>
          <p:cNvGrpSpPr/>
          <p:nvPr/>
        </p:nvGrpSpPr>
        <p:grpSpPr>
          <a:xfrm>
            <a:off x="4654413" y="2785703"/>
            <a:ext cx="1538100" cy="863247"/>
            <a:chOff x="4654400" y="2785703"/>
            <a:chExt cx="1538100" cy="863247"/>
          </a:xfrm>
        </p:grpSpPr>
        <p:sp>
          <p:nvSpPr>
            <p:cNvPr id="635" name="Google Shape;635;p32"/>
            <p:cNvSpPr/>
            <p:nvPr/>
          </p:nvSpPr>
          <p:spPr>
            <a:xfrm>
              <a:off x="4654400" y="3135950"/>
              <a:ext cx="1538100" cy="5130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Wesen der Erde innewohnten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36" name="Google Shape;636;p32"/>
            <p:cNvCxnSpPr>
              <a:stCxn id="632" idx="2"/>
              <a:endCxn id="635" idx="0"/>
            </p:cNvCxnSpPr>
            <p:nvPr/>
          </p:nvCxnSpPr>
          <p:spPr>
            <a:xfrm>
              <a:off x="5420800" y="2785703"/>
              <a:ext cx="2700" cy="3501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7" name="Google Shape;637;p32"/>
          <p:cNvGrpSpPr/>
          <p:nvPr/>
        </p:nvGrpSpPr>
        <p:grpSpPr>
          <a:xfrm>
            <a:off x="4913568" y="2938100"/>
            <a:ext cx="2365894" cy="1399503"/>
            <a:chOff x="4913556" y="2938100"/>
            <a:chExt cx="2365894" cy="1399503"/>
          </a:xfrm>
        </p:grpSpPr>
        <p:sp>
          <p:nvSpPr>
            <p:cNvPr id="638" name="Google Shape;638;p32"/>
            <p:cNvSpPr/>
            <p:nvPr/>
          </p:nvSpPr>
          <p:spPr>
            <a:xfrm>
              <a:off x="4913556" y="3895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die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39" name="Google Shape;639;p32"/>
            <p:cNvCxnSpPr>
              <a:stCxn id="635" idx="2"/>
              <a:endCxn id="638" idx="0"/>
            </p:cNvCxnSpPr>
            <p:nvPr/>
          </p:nvCxnSpPr>
          <p:spPr>
            <a:xfrm>
              <a:off x="5423450" y="3648950"/>
              <a:ext cx="259200" cy="2463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32"/>
            <p:cNvCxnSpPr>
              <a:stCxn id="628" idx="2"/>
              <a:endCxn id="638" idx="0"/>
            </p:cNvCxnSpPr>
            <p:nvPr/>
          </p:nvCxnSpPr>
          <p:spPr>
            <a:xfrm flipH="1">
              <a:off x="5682550" y="2938100"/>
              <a:ext cx="1596900" cy="9570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1" name="Google Shape;641;p32"/>
          <p:cNvGrpSpPr/>
          <p:nvPr/>
        </p:nvGrpSpPr>
        <p:grpSpPr>
          <a:xfrm>
            <a:off x="5423463" y="2938100"/>
            <a:ext cx="3298581" cy="1433103"/>
            <a:chOff x="5423450" y="2938100"/>
            <a:chExt cx="3298581" cy="1433103"/>
          </a:xfrm>
        </p:grpSpPr>
        <p:sp>
          <p:nvSpPr>
            <p:cNvPr id="642" name="Google Shape;642;p32"/>
            <p:cNvSpPr/>
            <p:nvPr/>
          </p:nvSpPr>
          <p:spPr>
            <a:xfrm>
              <a:off x="7183931" y="39287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welche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43" name="Google Shape;643;p32"/>
            <p:cNvCxnSpPr>
              <a:stCxn id="635" idx="2"/>
              <a:endCxn id="642" idx="0"/>
            </p:cNvCxnSpPr>
            <p:nvPr/>
          </p:nvCxnSpPr>
          <p:spPr>
            <a:xfrm>
              <a:off x="5423450" y="3648950"/>
              <a:ext cx="2529600" cy="2799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32"/>
            <p:cNvCxnSpPr>
              <a:stCxn id="628" idx="2"/>
              <a:endCxn id="642" idx="0"/>
            </p:cNvCxnSpPr>
            <p:nvPr/>
          </p:nvCxnSpPr>
          <p:spPr>
            <a:xfrm>
              <a:off x="7279450" y="2938100"/>
              <a:ext cx="673500" cy="990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5" name="Google Shape;645;p32"/>
          <p:cNvGrpSpPr/>
          <p:nvPr/>
        </p:nvGrpSpPr>
        <p:grpSpPr>
          <a:xfrm>
            <a:off x="5682618" y="4337603"/>
            <a:ext cx="2270375" cy="676800"/>
            <a:chOff x="5682606" y="4337603"/>
            <a:chExt cx="2270375" cy="676800"/>
          </a:xfrm>
        </p:grpSpPr>
        <p:sp>
          <p:nvSpPr>
            <p:cNvPr id="646" name="Google Shape;646;p32"/>
            <p:cNvSpPr/>
            <p:nvPr/>
          </p:nvSpPr>
          <p:spPr>
            <a:xfrm>
              <a:off x="5778056" y="45719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 Fantasie der Kinder</a:t>
              </a:r>
              <a:endParaRPr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47" name="Google Shape;647;p32"/>
            <p:cNvCxnSpPr>
              <a:stCxn id="642" idx="2"/>
              <a:endCxn id="646" idx="0"/>
            </p:cNvCxnSpPr>
            <p:nvPr/>
          </p:nvCxnSpPr>
          <p:spPr>
            <a:xfrm flipH="1">
              <a:off x="6547181" y="4371203"/>
              <a:ext cx="1405800" cy="2007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32"/>
            <p:cNvCxnSpPr>
              <a:stCxn id="638" idx="2"/>
              <a:endCxn id="646" idx="0"/>
            </p:cNvCxnSpPr>
            <p:nvPr/>
          </p:nvCxnSpPr>
          <p:spPr>
            <a:xfrm>
              <a:off x="5682606" y="4337603"/>
              <a:ext cx="864600" cy="2343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9" name="Google Shape;649;p32"/>
          <p:cNvGrpSpPr/>
          <p:nvPr/>
        </p:nvGrpSpPr>
        <p:grpSpPr>
          <a:xfrm>
            <a:off x="5341006" y="1222250"/>
            <a:ext cx="1770307" cy="816150"/>
            <a:chOff x="5340993" y="1222250"/>
            <a:chExt cx="1770307" cy="816150"/>
          </a:xfrm>
        </p:grpSpPr>
        <p:sp>
          <p:nvSpPr>
            <p:cNvPr id="630" name="Google Shape;630;p32"/>
            <p:cNvSpPr/>
            <p:nvPr/>
          </p:nvSpPr>
          <p:spPr>
            <a:xfrm>
              <a:off x="5420801" y="1595900"/>
              <a:ext cx="1690500" cy="442500"/>
            </a:xfrm>
            <a:prstGeom prst="roundRect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begab sich zur Zeit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50" name="Google Shape;650;p32"/>
            <p:cNvCxnSpPr>
              <a:stCxn id="601" idx="3"/>
              <a:endCxn id="630" idx="0"/>
            </p:cNvCxnSpPr>
            <p:nvPr/>
          </p:nvCxnSpPr>
          <p:spPr>
            <a:xfrm>
              <a:off x="5340993" y="1222250"/>
              <a:ext cx="925200" cy="3738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56" name="Google Shape;656;p33"/>
          <p:cNvSpPr txBox="1"/>
          <p:nvPr/>
        </p:nvSpPr>
        <p:spPr>
          <a:xfrm>
            <a:off x="2352613" y="541725"/>
            <a:ext cx="443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Ein Modell für Märchenanfänge – Märchenbaum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57" name="Google Shape;657;p33"/>
          <p:cNvSpPr/>
          <p:nvPr/>
        </p:nvSpPr>
        <p:spPr>
          <a:xfrm>
            <a:off x="3802906" y="100100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Es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58" name="Google Shape;658;p33"/>
          <p:cNvGrpSpPr/>
          <p:nvPr/>
        </p:nvGrpSpPr>
        <p:grpSpPr>
          <a:xfrm>
            <a:off x="2032609" y="1224501"/>
            <a:ext cx="1771050" cy="1118700"/>
            <a:chOff x="2032597" y="1224501"/>
            <a:chExt cx="1771050" cy="1118700"/>
          </a:xfrm>
        </p:grpSpPr>
        <p:sp>
          <p:nvSpPr>
            <p:cNvPr id="659" name="Google Shape;659;p33"/>
            <p:cNvSpPr/>
            <p:nvPr/>
          </p:nvSpPr>
          <p:spPr>
            <a:xfrm>
              <a:off x="2032597" y="1900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war einmal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60" name="Google Shape;660;p33"/>
            <p:cNvCxnSpPr>
              <a:endCxn id="659" idx="0"/>
            </p:cNvCxnSpPr>
            <p:nvPr/>
          </p:nvCxnSpPr>
          <p:spPr>
            <a:xfrm flipH="1">
              <a:off x="2801647" y="1224501"/>
              <a:ext cx="1002000" cy="676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1" name="Google Shape;661;p33"/>
          <p:cNvGrpSpPr/>
          <p:nvPr/>
        </p:nvGrpSpPr>
        <p:grpSpPr>
          <a:xfrm>
            <a:off x="1880213" y="3090503"/>
            <a:ext cx="1779181" cy="1052100"/>
            <a:chOff x="1880200" y="3090503"/>
            <a:chExt cx="1779181" cy="1052100"/>
          </a:xfrm>
        </p:grpSpPr>
        <p:sp>
          <p:nvSpPr>
            <p:cNvPr id="662" name="Google Shape;662;p33"/>
            <p:cNvSpPr/>
            <p:nvPr/>
          </p:nvSpPr>
          <p:spPr>
            <a:xfrm>
              <a:off x="2112431" y="3700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welcher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63" name="Google Shape;663;p33"/>
            <p:cNvCxnSpPr/>
            <p:nvPr/>
          </p:nvCxnSpPr>
          <p:spPr>
            <a:xfrm flipH="1">
              <a:off x="2881481" y="3256103"/>
              <a:ext cx="777900" cy="4440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33"/>
            <p:cNvCxnSpPr>
              <a:stCxn id="665" idx="2"/>
            </p:cNvCxnSpPr>
            <p:nvPr/>
          </p:nvCxnSpPr>
          <p:spPr>
            <a:xfrm>
              <a:off x="1880200" y="3090503"/>
              <a:ext cx="1001400" cy="609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6" name="Google Shape;666;p33"/>
          <p:cNvGrpSpPr/>
          <p:nvPr/>
        </p:nvGrpSpPr>
        <p:grpSpPr>
          <a:xfrm>
            <a:off x="421950" y="3090503"/>
            <a:ext cx="3227850" cy="1052100"/>
            <a:chOff x="421938" y="3090503"/>
            <a:chExt cx="3227850" cy="1052100"/>
          </a:xfrm>
        </p:grpSpPr>
        <p:sp>
          <p:nvSpPr>
            <p:cNvPr id="667" name="Google Shape;667;p33"/>
            <p:cNvSpPr/>
            <p:nvPr/>
          </p:nvSpPr>
          <p:spPr>
            <a:xfrm>
              <a:off x="421938" y="37001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der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68" name="Google Shape;668;p33"/>
            <p:cNvCxnSpPr/>
            <p:nvPr/>
          </p:nvCxnSpPr>
          <p:spPr>
            <a:xfrm flipH="1">
              <a:off x="1190988" y="3236903"/>
              <a:ext cx="2458800" cy="463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33"/>
            <p:cNvCxnSpPr>
              <a:stCxn id="665" idx="2"/>
            </p:cNvCxnSpPr>
            <p:nvPr/>
          </p:nvCxnSpPr>
          <p:spPr>
            <a:xfrm flipH="1">
              <a:off x="1191100" y="3090503"/>
              <a:ext cx="689100" cy="6096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0" name="Google Shape;670;p33"/>
          <p:cNvSpPr/>
          <p:nvPr/>
        </p:nvSpPr>
        <p:spPr>
          <a:xfrm>
            <a:off x="421950" y="44621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In die Welt zog</a:t>
            </a:r>
            <a:endParaRPr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71" name="Google Shape;671;p33"/>
          <p:cNvCxnSpPr>
            <a:endCxn id="670" idx="0"/>
          </p:cNvCxnSpPr>
          <p:nvPr/>
        </p:nvCxnSpPr>
        <p:spPr>
          <a:xfrm>
            <a:off x="1191000" y="4149503"/>
            <a:ext cx="0" cy="312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33"/>
          <p:cNvCxnSpPr>
            <a:endCxn id="670" idx="0"/>
          </p:cNvCxnSpPr>
          <p:nvPr/>
        </p:nvCxnSpPr>
        <p:spPr>
          <a:xfrm flipH="1">
            <a:off x="1191000" y="4144703"/>
            <a:ext cx="1695300" cy="317400"/>
          </a:xfrm>
          <a:prstGeom prst="straightConnector1">
            <a:avLst/>
          </a:prstGeom>
          <a:noFill/>
          <a:ln cap="flat" cmpd="sng" w="9525">
            <a:solidFill>
              <a:srgbClr val="D8372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33"/>
          <p:cNvSpPr/>
          <p:nvPr/>
        </p:nvSpPr>
        <p:spPr>
          <a:xfrm>
            <a:off x="2112443" y="44621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ausging</a:t>
            </a:r>
            <a:endParaRPr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674" name="Google Shape;674;p33"/>
          <p:cNvCxnSpPr>
            <a:endCxn id="673" idx="0"/>
          </p:cNvCxnSpPr>
          <p:nvPr/>
        </p:nvCxnSpPr>
        <p:spPr>
          <a:xfrm>
            <a:off x="1190993" y="4135103"/>
            <a:ext cx="1690500" cy="327000"/>
          </a:xfrm>
          <a:prstGeom prst="straightConnector1">
            <a:avLst/>
          </a:prstGeom>
          <a:noFill/>
          <a:ln cap="flat" cmpd="sng" w="9525">
            <a:solidFill>
              <a:srgbClr val="D8372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33"/>
          <p:cNvCxnSpPr>
            <a:endCxn id="673" idx="0"/>
          </p:cNvCxnSpPr>
          <p:nvPr/>
        </p:nvCxnSpPr>
        <p:spPr>
          <a:xfrm>
            <a:off x="2876693" y="4135103"/>
            <a:ext cx="4800" cy="32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33"/>
          <p:cNvSpPr/>
          <p:nvPr/>
        </p:nvSpPr>
        <p:spPr>
          <a:xfrm>
            <a:off x="6418462" y="2495600"/>
            <a:ext cx="1722000" cy="442500"/>
          </a:xfrm>
          <a:prstGeom prst="roundRect">
            <a:avLst>
              <a:gd fmla="val 50000" name="adj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der Fantasiewesen</a:t>
            </a:r>
            <a:endParaRPr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77" name="Google Shape;677;p33"/>
          <p:cNvGrpSpPr/>
          <p:nvPr/>
        </p:nvGrpSpPr>
        <p:grpSpPr>
          <a:xfrm>
            <a:off x="4651763" y="2038400"/>
            <a:ext cx="1614301" cy="747303"/>
            <a:chOff x="4651750" y="2038400"/>
            <a:chExt cx="1614301" cy="747303"/>
          </a:xfrm>
        </p:grpSpPr>
        <p:sp>
          <p:nvSpPr>
            <p:cNvPr id="678" name="Google Shape;678;p33"/>
            <p:cNvSpPr/>
            <p:nvPr/>
          </p:nvSpPr>
          <p:spPr>
            <a:xfrm>
              <a:off x="4651750" y="23432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als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79" name="Google Shape;679;p33"/>
            <p:cNvCxnSpPr>
              <a:stCxn id="680" idx="2"/>
              <a:endCxn id="678" idx="0"/>
            </p:cNvCxnSpPr>
            <p:nvPr/>
          </p:nvCxnSpPr>
          <p:spPr>
            <a:xfrm flipH="1">
              <a:off x="5420651" y="2038400"/>
              <a:ext cx="845400" cy="3048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1" name="Google Shape;681;p33"/>
          <p:cNvGrpSpPr/>
          <p:nvPr/>
        </p:nvGrpSpPr>
        <p:grpSpPr>
          <a:xfrm>
            <a:off x="2801659" y="2343201"/>
            <a:ext cx="1614297" cy="899701"/>
            <a:chOff x="2801647" y="2343201"/>
            <a:chExt cx="1614297" cy="899701"/>
          </a:xfrm>
        </p:grpSpPr>
        <p:sp>
          <p:nvSpPr>
            <p:cNvPr id="682" name="Google Shape;682;p33"/>
            <p:cNvSpPr/>
            <p:nvPr/>
          </p:nvSpPr>
          <p:spPr>
            <a:xfrm>
              <a:off x="2877843" y="28004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Ein Königssohn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83" name="Google Shape;683;p33"/>
            <p:cNvCxnSpPr>
              <a:stCxn id="659" idx="2"/>
              <a:endCxn id="682" idx="0"/>
            </p:cNvCxnSpPr>
            <p:nvPr/>
          </p:nvCxnSpPr>
          <p:spPr>
            <a:xfrm>
              <a:off x="2801647" y="2343201"/>
              <a:ext cx="845100" cy="4572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4" name="Google Shape;684;p33"/>
          <p:cNvGrpSpPr/>
          <p:nvPr/>
        </p:nvGrpSpPr>
        <p:grpSpPr>
          <a:xfrm>
            <a:off x="1111163" y="2343201"/>
            <a:ext cx="1690497" cy="747301"/>
            <a:chOff x="1111150" y="2343201"/>
            <a:chExt cx="1690497" cy="747301"/>
          </a:xfrm>
        </p:grpSpPr>
        <p:sp>
          <p:nvSpPr>
            <p:cNvPr id="665" name="Google Shape;665;p33"/>
            <p:cNvSpPr/>
            <p:nvPr/>
          </p:nvSpPr>
          <p:spPr>
            <a:xfrm>
              <a:off x="1111150" y="26480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ein Müller</a:t>
              </a:r>
              <a:endParaRPr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85" name="Google Shape;685;p33"/>
            <p:cNvCxnSpPr>
              <a:stCxn id="659" idx="2"/>
              <a:endCxn id="665" idx="0"/>
            </p:cNvCxnSpPr>
            <p:nvPr/>
          </p:nvCxnSpPr>
          <p:spPr>
            <a:xfrm flipH="1">
              <a:off x="1880347" y="2343201"/>
              <a:ext cx="921300" cy="3048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86" name="Google Shape;686;p33"/>
          <p:cNvCxnSpPr/>
          <p:nvPr/>
        </p:nvCxnSpPr>
        <p:spPr>
          <a:xfrm flipH="1">
            <a:off x="2801647" y="1224501"/>
            <a:ext cx="1002000" cy="676200"/>
          </a:xfrm>
          <a:prstGeom prst="straightConnector1">
            <a:avLst/>
          </a:prstGeom>
          <a:noFill/>
          <a:ln cap="flat" cmpd="sng" w="28575">
            <a:solidFill>
              <a:srgbClr val="D8372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33"/>
          <p:cNvCxnSpPr/>
          <p:nvPr/>
        </p:nvCxnSpPr>
        <p:spPr>
          <a:xfrm>
            <a:off x="2801647" y="2343201"/>
            <a:ext cx="845100" cy="457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33"/>
          <p:cNvCxnSpPr/>
          <p:nvPr/>
        </p:nvCxnSpPr>
        <p:spPr>
          <a:xfrm flipH="1">
            <a:off x="1880347" y="2343201"/>
            <a:ext cx="921300" cy="304800"/>
          </a:xfrm>
          <a:prstGeom prst="straightConnector1">
            <a:avLst/>
          </a:prstGeom>
          <a:noFill/>
          <a:ln cap="flat" cmpd="sng" w="28575">
            <a:solidFill>
              <a:srgbClr val="D8372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33"/>
          <p:cNvCxnSpPr/>
          <p:nvPr/>
        </p:nvCxnSpPr>
        <p:spPr>
          <a:xfrm flipH="1">
            <a:off x="2881481" y="3256103"/>
            <a:ext cx="777900" cy="44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33"/>
          <p:cNvCxnSpPr/>
          <p:nvPr/>
        </p:nvCxnSpPr>
        <p:spPr>
          <a:xfrm>
            <a:off x="1880200" y="3090503"/>
            <a:ext cx="1001400" cy="609600"/>
          </a:xfrm>
          <a:prstGeom prst="straightConnector1">
            <a:avLst/>
          </a:prstGeom>
          <a:noFill/>
          <a:ln cap="flat" cmpd="sng" w="28575">
            <a:solidFill>
              <a:srgbClr val="D8372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33"/>
          <p:cNvCxnSpPr/>
          <p:nvPr/>
        </p:nvCxnSpPr>
        <p:spPr>
          <a:xfrm flipH="1">
            <a:off x="1190988" y="3236903"/>
            <a:ext cx="2458800" cy="463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33"/>
          <p:cNvCxnSpPr/>
          <p:nvPr/>
        </p:nvCxnSpPr>
        <p:spPr>
          <a:xfrm flipH="1">
            <a:off x="1191100" y="3090503"/>
            <a:ext cx="689100" cy="6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33"/>
          <p:cNvCxnSpPr/>
          <p:nvPr/>
        </p:nvCxnSpPr>
        <p:spPr>
          <a:xfrm flipH="1">
            <a:off x="1190988" y="4144703"/>
            <a:ext cx="1695300" cy="317400"/>
          </a:xfrm>
          <a:prstGeom prst="straightConnector1">
            <a:avLst/>
          </a:prstGeom>
          <a:noFill/>
          <a:ln cap="flat" cmpd="sng" w="28575">
            <a:solidFill>
              <a:srgbClr val="D8372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33"/>
          <p:cNvCxnSpPr/>
          <p:nvPr/>
        </p:nvCxnSpPr>
        <p:spPr>
          <a:xfrm>
            <a:off x="1190981" y="4135103"/>
            <a:ext cx="1690500" cy="32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33"/>
          <p:cNvCxnSpPr>
            <a:stCxn id="680" idx="2"/>
          </p:cNvCxnSpPr>
          <p:nvPr/>
        </p:nvCxnSpPr>
        <p:spPr>
          <a:xfrm>
            <a:off x="6266063" y="2038400"/>
            <a:ext cx="921600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33"/>
          <p:cNvCxnSpPr>
            <a:stCxn id="680" idx="2"/>
          </p:cNvCxnSpPr>
          <p:nvPr/>
        </p:nvCxnSpPr>
        <p:spPr>
          <a:xfrm flipH="1">
            <a:off x="5420963" y="2038400"/>
            <a:ext cx="845100" cy="30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33"/>
          <p:cNvCxnSpPr>
            <a:stCxn id="698" idx="0"/>
          </p:cNvCxnSpPr>
          <p:nvPr/>
        </p:nvCxnSpPr>
        <p:spPr>
          <a:xfrm flipH="1">
            <a:off x="5337888" y="3578590"/>
            <a:ext cx="98700" cy="327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33"/>
          <p:cNvCxnSpPr>
            <a:endCxn id="700" idx="0"/>
          </p:cNvCxnSpPr>
          <p:nvPr/>
        </p:nvCxnSpPr>
        <p:spPr>
          <a:xfrm flipH="1">
            <a:off x="5682618" y="2938103"/>
            <a:ext cx="1504800" cy="95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33"/>
          <p:cNvCxnSpPr/>
          <p:nvPr/>
        </p:nvCxnSpPr>
        <p:spPr>
          <a:xfrm>
            <a:off x="7187493" y="2938103"/>
            <a:ext cx="765600" cy="990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33"/>
          <p:cNvCxnSpPr/>
          <p:nvPr/>
        </p:nvCxnSpPr>
        <p:spPr>
          <a:xfrm flipH="1">
            <a:off x="6547181" y="4371203"/>
            <a:ext cx="1405800" cy="200700"/>
          </a:xfrm>
          <a:prstGeom prst="straightConnector1">
            <a:avLst/>
          </a:prstGeom>
          <a:noFill/>
          <a:ln cap="flat" cmpd="sng" w="28575">
            <a:solidFill>
              <a:srgbClr val="D8372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33"/>
          <p:cNvCxnSpPr/>
          <p:nvPr/>
        </p:nvCxnSpPr>
        <p:spPr>
          <a:xfrm>
            <a:off x="5682606" y="4337603"/>
            <a:ext cx="864600" cy="234300"/>
          </a:xfrm>
          <a:prstGeom prst="straightConnector1">
            <a:avLst/>
          </a:prstGeom>
          <a:noFill/>
          <a:ln cap="flat" cmpd="sng" w="28575">
            <a:solidFill>
              <a:srgbClr val="D8372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33"/>
          <p:cNvCxnSpPr>
            <a:endCxn id="680" idx="0"/>
          </p:cNvCxnSpPr>
          <p:nvPr/>
        </p:nvCxnSpPr>
        <p:spPr>
          <a:xfrm>
            <a:off x="5340863" y="1222100"/>
            <a:ext cx="925200" cy="373800"/>
          </a:xfrm>
          <a:prstGeom prst="straightConnector1">
            <a:avLst/>
          </a:prstGeom>
          <a:noFill/>
          <a:ln cap="flat" cmpd="sng" w="28575">
            <a:solidFill>
              <a:srgbClr val="D8372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5" name="Google Shape;705;p33"/>
          <p:cNvGrpSpPr/>
          <p:nvPr/>
        </p:nvGrpSpPr>
        <p:grpSpPr>
          <a:xfrm>
            <a:off x="4654413" y="2785703"/>
            <a:ext cx="1538100" cy="863247"/>
            <a:chOff x="4654400" y="2785703"/>
            <a:chExt cx="1538100" cy="863247"/>
          </a:xfrm>
        </p:grpSpPr>
        <p:sp>
          <p:nvSpPr>
            <p:cNvPr id="706" name="Google Shape;706;p33"/>
            <p:cNvSpPr/>
            <p:nvPr/>
          </p:nvSpPr>
          <p:spPr>
            <a:xfrm>
              <a:off x="4654400" y="3135950"/>
              <a:ext cx="1538100" cy="513000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Wesen der Erde innewohnten</a:t>
              </a:r>
              <a:endParaRPr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707" name="Google Shape;707;p33"/>
            <p:cNvCxnSpPr>
              <a:stCxn id="678" idx="2"/>
              <a:endCxn id="706" idx="0"/>
            </p:cNvCxnSpPr>
            <p:nvPr/>
          </p:nvCxnSpPr>
          <p:spPr>
            <a:xfrm>
              <a:off x="5420800" y="2785703"/>
              <a:ext cx="2700" cy="350100"/>
            </a:xfrm>
            <a:prstGeom prst="straightConnector1">
              <a:avLst/>
            </a:prstGeom>
            <a:noFill/>
            <a:ln cap="flat" cmpd="sng" w="9525">
              <a:solidFill>
                <a:srgbClr val="D8372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8" name="Google Shape;708;p33"/>
          <p:cNvSpPr/>
          <p:nvPr/>
        </p:nvSpPr>
        <p:spPr>
          <a:xfrm>
            <a:off x="7183943" y="39287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welche</a:t>
            </a:r>
            <a:endParaRPr sz="17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09" name="Google Shape;709;p33"/>
          <p:cNvCxnSpPr>
            <a:stCxn id="706" idx="2"/>
            <a:endCxn id="708" idx="0"/>
          </p:cNvCxnSpPr>
          <p:nvPr/>
        </p:nvCxnSpPr>
        <p:spPr>
          <a:xfrm>
            <a:off x="5423463" y="3648950"/>
            <a:ext cx="2529600" cy="27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3"/>
          <p:cNvSpPr/>
          <p:nvPr/>
        </p:nvSpPr>
        <p:spPr>
          <a:xfrm>
            <a:off x="5778068" y="45719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Der Fantasie der Kinder</a:t>
            </a:r>
            <a:endParaRPr sz="16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11" name="Google Shape;711;p33"/>
          <p:cNvCxnSpPr>
            <a:stCxn id="708" idx="2"/>
            <a:endCxn id="710" idx="0"/>
          </p:cNvCxnSpPr>
          <p:nvPr/>
        </p:nvCxnSpPr>
        <p:spPr>
          <a:xfrm flipH="1">
            <a:off x="6547193" y="4371203"/>
            <a:ext cx="1405800" cy="200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33"/>
          <p:cNvCxnSpPr>
            <a:stCxn id="700" idx="2"/>
            <a:endCxn id="710" idx="0"/>
          </p:cNvCxnSpPr>
          <p:nvPr/>
        </p:nvCxnSpPr>
        <p:spPr>
          <a:xfrm>
            <a:off x="5682618" y="4337603"/>
            <a:ext cx="864600" cy="23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33"/>
          <p:cNvSpPr/>
          <p:nvPr/>
        </p:nvSpPr>
        <p:spPr>
          <a:xfrm>
            <a:off x="4913568" y="38951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die</a:t>
            </a:r>
            <a:endParaRPr sz="17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13" name="Google Shape;713;p33"/>
          <p:cNvSpPr txBox="1"/>
          <p:nvPr/>
        </p:nvSpPr>
        <p:spPr>
          <a:xfrm>
            <a:off x="2952875" y="12866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5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14" name="Google Shape;714;p33"/>
          <p:cNvSpPr txBox="1"/>
          <p:nvPr/>
        </p:nvSpPr>
        <p:spPr>
          <a:xfrm>
            <a:off x="3490125" y="237170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4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15" name="Google Shape;715;p33"/>
          <p:cNvSpPr txBox="1"/>
          <p:nvPr/>
        </p:nvSpPr>
        <p:spPr>
          <a:xfrm>
            <a:off x="1750600" y="2228313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4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16" name="Google Shape;716;p33"/>
          <p:cNvSpPr txBox="1"/>
          <p:nvPr/>
        </p:nvSpPr>
        <p:spPr>
          <a:xfrm>
            <a:off x="2249425" y="3087163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5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80" name="Google Shape;680;p33"/>
          <p:cNvSpPr/>
          <p:nvPr/>
        </p:nvSpPr>
        <p:spPr>
          <a:xfrm>
            <a:off x="5420813" y="1595900"/>
            <a:ext cx="1690500" cy="4425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begab sich zur Zeit</a:t>
            </a:r>
            <a:endParaRPr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717" name="Google Shape;717;p33"/>
          <p:cNvCxnSpPr>
            <a:stCxn id="657" idx="3"/>
            <a:endCxn id="680" idx="0"/>
          </p:cNvCxnSpPr>
          <p:nvPr/>
        </p:nvCxnSpPr>
        <p:spPr>
          <a:xfrm>
            <a:off x="5341006" y="1222250"/>
            <a:ext cx="925200" cy="37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33"/>
          <p:cNvSpPr txBox="1"/>
          <p:nvPr/>
        </p:nvSpPr>
        <p:spPr>
          <a:xfrm>
            <a:off x="2751875" y="3299888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5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19" name="Google Shape;719;p33"/>
          <p:cNvSpPr txBox="1"/>
          <p:nvPr/>
        </p:nvSpPr>
        <p:spPr>
          <a:xfrm>
            <a:off x="3274075" y="3385038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3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0" name="Google Shape;720;p33"/>
          <p:cNvSpPr txBox="1"/>
          <p:nvPr/>
        </p:nvSpPr>
        <p:spPr>
          <a:xfrm>
            <a:off x="2952875" y="4142588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3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1" name="Google Shape;721;p33"/>
          <p:cNvSpPr txBox="1"/>
          <p:nvPr/>
        </p:nvSpPr>
        <p:spPr>
          <a:xfrm>
            <a:off x="1252400" y="3135938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3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2" name="Google Shape;722;p33"/>
          <p:cNvSpPr txBox="1"/>
          <p:nvPr/>
        </p:nvSpPr>
        <p:spPr>
          <a:xfrm>
            <a:off x="1773400" y="3970988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2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3" name="Google Shape;723;p33"/>
          <p:cNvSpPr txBox="1"/>
          <p:nvPr/>
        </p:nvSpPr>
        <p:spPr>
          <a:xfrm>
            <a:off x="1990225" y="4004238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5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4" name="Google Shape;724;p33"/>
          <p:cNvSpPr txBox="1"/>
          <p:nvPr/>
        </p:nvSpPr>
        <p:spPr>
          <a:xfrm>
            <a:off x="5752000" y="109132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3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5" name="Google Shape;725;p33"/>
          <p:cNvSpPr txBox="1"/>
          <p:nvPr/>
        </p:nvSpPr>
        <p:spPr>
          <a:xfrm>
            <a:off x="6833600" y="206180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1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6" name="Google Shape;726;p33"/>
          <p:cNvSpPr txBox="1"/>
          <p:nvPr/>
        </p:nvSpPr>
        <p:spPr>
          <a:xfrm>
            <a:off x="5891025" y="204776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7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7" name="Google Shape;727;p33"/>
          <p:cNvSpPr txBox="1"/>
          <p:nvPr/>
        </p:nvSpPr>
        <p:spPr>
          <a:xfrm>
            <a:off x="6475650" y="300469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4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8" name="Google Shape;728;p33"/>
          <p:cNvSpPr txBox="1"/>
          <p:nvPr/>
        </p:nvSpPr>
        <p:spPr>
          <a:xfrm>
            <a:off x="7502100" y="315709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4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29" name="Google Shape;729;p33"/>
          <p:cNvSpPr txBox="1"/>
          <p:nvPr/>
        </p:nvSpPr>
        <p:spPr>
          <a:xfrm>
            <a:off x="6814050" y="348736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4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698" name="Google Shape;698;p33"/>
          <p:cNvSpPr txBox="1"/>
          <p:nvPr/>
        </p:nvSpPr>
        <p:spPr>
          <a:xfrm>
            <a:off x="5306988" y="357859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4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30" name="Google Shape;730;p33"/>
          <p:cNvSpPr txBox="1"/>
          <p:nvPr/>
        </p:nvSpPr>
        <p:spPr>
          <a:xfrm>
            <a:off x="5629188" y="429499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8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31" name="Google Shape;731;p33"/>
          <p:cNvSpPr txBox="1"/>
          <p:nvPr/>
        </p:nvSpPr>
        <p:spPr>
          <a:xfrm>
            <a:off x="7316138" y="437119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 Medium"/>
                <a:ea typeface="Asap Medium"/>
                <a:cs typeface="Asap Medium"/>
                <a:sym typeface="Asap Medium"/>
              </a:rPr>
              <a:t>8</a:t>
            </a:r>
            <a:endParaRPr>
              <a:solidFill>
                <a:srgbClr val="191919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32" name="Google Shape;732;p33"/>
          <p:cNvSpPr txBox="1"/>
          <p:nvPr/>
        </p:nvSpPr>
        <p:spPr>
          <a:xfrm>
            <a:off x="855700" y="4142588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3" name="Google Shape;733;p33"/>
          <p:cNvCxnSpPr/>
          <p:nvPr/>
        </p:nvCxnSpPr>
        <p:spPr>
          <a:xfrm>
            <a:off x="5420800" y="2785703"/>
            <a:ext cx="2700" cy="350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33"/>
          <p:cNvSpPr/>
          <p:nvPr/>
        </p:nvSpPr>
        <p:spPr>
          <a:xfrm>
            <a:off x="6342100" y="2427750"/>
            <a:ext cx="2270400" cy="583500"/>
          </a:xfrm>
          <a:prstGeom prst="roundRect">
            <a:avLst>
              <a:gd fmla="val 50000" name="adj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der Fantasiewesen</a:t>
            </a:r>
            <a:endParaRPr b="1" sz="17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9" name="Google Shape;739;p34"/>
          <p:cNvCxnSpPr/>
          <p:nvPr/>
        </p:nvCxnSpPr>
        <p:spPr>
          <a:xfrm flipH="1" rot="-5400000">
            <a:off x="6881300" y="174722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40" name="Google Shape;740;p34"/>
          <p:cNvSpPr txBox="1"/>
          <p:nvPr/>
        </p:nvSpPr>
        <p:spPr>
          <a:xfrm>
            <a:off x="1315900" y="541725"/>
            <a:ext cx="651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Der menschliche Faktor in der KI: Von Datenannotation bis Ethik</a:t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1" name="Google Shape;741;p34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42" name="Google Shape;742;p34"/>
          <p:cNvSpPr/>
          <p:nvPr/>
        </p:nvSpPr>
        <p:spPr>
          <a:xfrm>
            <a:off x="1427593" y="14993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801F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Clickworker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43" name="Google Shape;743;p34"/>
          <p:cNvSpPr/>
          <p:nvPr/>
        </p:nvSpPr>
        <p:spPr>
          <a:xfrm>
            <a:off x="6692875" y="1728713"/>
            <a:ext cx="2013000" cy="442500"/>
          </a:xfrm>
          <a:prstGeom prst="roundRect">
            <a:avLst>
              <a:gd fmla="val 50000" name="adj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Datenwissenschaftler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44" name="Google Shape;744;p34"/>
          <p:cNvSpPr/>
          <p:nvPr/>
        </p:nvSpPr>
        <p:spPr>
          <a:xfrm>
            <a:off x="6145847" y="1188776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B02B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Ingenieure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45" name="Google Shape;745;p34"/>
          <p:cNvSpPr/>
          <p:nvPr/>
        </p:nvSpPr>
        <p:spPr>
          <a:xfrm>
            <a:off x="661850" y="2343925"/>
            <a:ext cx="1538100" cy="615000"/>
          </a:xfrm>
          <a:prstGeom prst="roundRect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AI-Ethiker und -Experten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46" name="Google Shape;746;p34"/>
          <p:cNvSpPr/>
          <p:nvPr/>
        </p:nvSpPr>
        <p:spPr>
          <a:xfrm>
            <a:off x="227450" y="3077825"/>
            <a:ext cx="2406900" cy="890100"/>
          </a:xfrm>
          <a:prstGeom prst="roundRect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politische Entscheidungsträger und Regulierungsbehörden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47" name="Google Shape;747;p34"/>
          <p:cNvSpPr/>
          <p:nvPr/>
        </p:nvSpPr>
        <p:spPr>
          <a:xfrm>
            <a:off x="504000" y="4044000"/>
            <a:ext cx="2226300" cy="442500"/>
          </a:xfrm>
          <a:prstGeom prst="roundRect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Datenschutzbeauftragte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48" name="Google Shape;748;p34"/>
          <p:cNvSpPr/>
          <p:nvPr/>
        </p:nvSpPr>
        <p:spPr>
          <a:xfrm>
            <a:off x="2741975" y="4265200"/>
            <a:ext cx="1538100" cy="615000"/>
          </a:xfrm>
          <a:prstGeom prst="roundRect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interne Ethikkomitees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49" name="Google Shape;749;p34"/>
          <p:cNvSpPr txBox="1"/>
          <p:nvPr/>
        </p:nvSpPr>
        <p:spPr>
          <a:xfrm>
            <a:off x="387900" y="884350"/>
            <a:ext cx="2458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801F17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300">
                <a:solidFill>
                  <a:srgbClr val="0E0E0E"/>
                </a:solidFill>
                <a:latin typeface="Asap Black"/>
                <a:ea typeface="Asap Black"/>
                <a:cs typeface="Asap Black"/>
                <a:sym typeface="Asap Black"/>
              </a:rPr>
              <a:t> </a:t>
            </a: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Annotation und Etikettierung von Daten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50" name="Google Shape;750;p34"/>
          <p:cNvSpPr txBox="1"/>
          <p:nvPr/>
        </p:nvSpPr>
        <p:spPr>
          <a:xfrm>
            <a:off x="4234375" y="1385450"/>
            <a:ext cx="2458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Entwicklung und Optimierung von Algorithmen</a:t>
            </a:r>
            <a:endParaRPr sz="1300"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51" name="Google Shape;751;p34"/>
          <p:cNvSpPr/>
          <p:nvPr/>
        </p:nvSpPr>
        <p:spPr>
          <a:xfrm>
            <a:off x="2741975" y="3172263"/>
            <a:ext cx="2406900" cy="1021200"/>
          </a:xfrm>
          <a:prstGeom prst="roundRect">
            <a:avLst>
              <a:gd fmla="val 50000" name="adj"/>
            </a:avLst>
          </a:prstGeom>
          <a:solidFill>
            <a:srgbClr val="D83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Unternehmensleitende und Compliance-Teams (Teams für Regelkonformität)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52" name="Google Shape;752;p34"/>
          <p:cNvSpPr txBox="1"/>
          <p:nvPr/>
        </p:nvSpPr>
        <p:spPr>
          <a:xfrm>
            <a:off x="2412000" y="2202325"/>
            <a:ext cx="33315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83729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Überwachung </a:t>
            </a:r>
            <a:b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von Bias in den Daten, </a:t>
            </a:r>
            <a:endParaRPr sz="13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Einhaltung von Datenschutzbestimmungen</a:t>
            </a:r>
            <a:endParaRPr sz="13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753" name="Google Shape;753;p34"/>
          <p:cNvSpPr/>
          <p:nvPr/>
        </p:nvSpPr>
        <p:spPr>
          <a:xfrm>
            <a:off x="6637900" y="2973300"/>
            <a:ext cx="1914900" cy="845100"/>
          </a:xfrm>
          <a:prstGeom prst="roundRect">
            <a:avLst>
              <a:gd fmla="val 50000" name="adj"/>
            </a:avLst>
          </a:prstGeom>
          <a:solidFill>
            <a:srgbClr val="F16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HITL – Human in the Loop (Mensch im Prozess)</a:t>
            </a:r>
            <a:endParaRPr sz="13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54" name="Google Shape;754;p34"/>
          <p:cNvSpPr txBox="1"/>
          <p:nvPr/>
        </p:nvSpPr>
        <p:spPr>
          <a:xfrm>
            <a:off x="5929600" y="3818400"/>
            <a:ext cx="3331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6F63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Überwachung und Korrektur </a:t>
            </a:r>
            <a:b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</a:br>
            <a:r>
              <a:rPr lang="en" sz="13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von Entscheidungen</a:t>
            </a:r>
            <a:endParaRPr sz="13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pic>
        <p:nvPicPr>
          <p:cNvPr id="755" name="Google Shape;755;p34" title="D2c_M1.2-1 v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800" y="0"/>
            <a:ext cx="352200" cy="3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0" name="Google Shape;760;p35"/>
          <p:cNvCxnSpPr/>
          <p:nvPr/>
        </p:nvCxnSpPr>
        <p:spPr>
          <a:xfrm flipH="1" rot="-5400000">
            <a:off x="6881300" y="174722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61" name="Google Shape;761;p35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762" name="Google Shape;762;p35"/>
          <p:cNvGrpSpPr/>
          <p:nvPr/>
        </p:nvGrpSpPr>
        <p:grpSpPr>
          <a:xfrm>
            <a:off x="2073675" y="934540"/>
            <a:ext cx="4996799" cy="2886137"/>
            <a:chOff x="2073675" y="783366"/>
            <a:chExt cx="4996799" cy="3274492"/>
          </a:xfrm>
        </p:grpSpPr>
        <p:sp>
          <p:nvSpPr>
            <p:cNvPr id="763" name="Google Shape;763;p35"/>
            <p:cNvSpPr/>
            <p:nvPr/>
          </p:nvSpPr>
          <p:spPr>
            <a:xfrm>
              <a:off x="2073974" y="1217458"/>
              <a:ext cx="4996500" cy="2840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64" name="Google Shape;764;p35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Large Language Modelle (LLMs)</a:t>
              </a:r>
              <a:endParaRPr b="1" i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765" name="Google Shape;765;p35"/>
          <p:cNvSpPr txBox="1"/>
          <p:nvPr/>
        </p:nvSpPr>
        <p:spPr>
          <a:xfrm>
            <a:off x="2298850" y="1719225"/>
            <a:ext cx="46992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s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tatistische Berechnungen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Erkennung komplexer Muster aus Datenmengen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Generierung von Ergebnissen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KI erscheint als „besonders clever“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0" name="Google Shape;770;p36"/>
          <p:cNvCxnSpPr/>
          <p:nvPr/>
        </p:nvCxnSpPr>
        <p:spPr>
          <a:xfrm flipH="1" rot="-5400000">
            <a:off x="6881300" y="174722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71" name="Google Shape;771;p36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772" name="Google Shape;772;p36"/>
          <p:cNvGrpSpPr/>
          <p:nvPr/>
        </p:nvGrpSpPr>
        <p:grpSpPr>
          <a:xfrm>
            <a:off x="1506577" y="1629623"/>
            <a:ext cx="6130831" cy="1751948"/>
            <a:chOff x="1815075" y="1700550"/>
            <a:chExt cx="5624100" cy="1685700"/>
          </a:xfrm>
        </p:grpSpPr>
        <p:sp>
          <p:nvSpPr>
            <p:cNvPr id="773" name="Google Shape;773;p36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74" name="Google Shape;774;p36"/>
            <p:cNvSpPr txBox="1"/>
            <p:nvPr/>
          </p:nvSpPr>
          <p:spPr>
            <a:xfrm>
              <a:off x="1830675" y="1859331"/>
              <a:ext cx="56085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An|thro|po|mor|phi|sie|rung,</a:t>
              </a: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die</a:t>
              </a:r>
              <a:r>
                <a:rPr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 [Substantiv]</a:t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775" name="Google Shape;775;p36"/>
          <p:cNvSpPr txBox="1"/>
          <p:nvPr/>
        </p:nvSpPr>
        <p:spPr>
          <a:xfrm>
            <a:off x="1523575" y="2137487"/>
            <a:ext cx="611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Zuschreiben menschlicher Eigenschaften gegenüber Tieren, Göttern, Naturgewalten und Ähnlichem</a:t>
            </a:r>
            <a:endParaRPr i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(Synonym: Vermenschlichung)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0" name="Google Shape;780;p37"/>
          <p:cNvCxnSpPr/>
          <p:nvPr/>
        </p:nvCxnSpPr>
        <p:spPr>
          <a:xfrm flipH="1" rot="-5400000">
            <a:off x="6881300" y="174722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81" name="Google Shape;781;p37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82" name="Google Shape;782;p37"/>
          <p:cNvSpPr/>
          <p:nvPr/>
        </p:nvSpPr>
        <p:spPr>
          <a:xfrm>
            <a:off x="5145925" y="3109450"/>
            <a:ext cx="1503600" cy="5052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Emotionen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83" name="Google Shape;783;p37"/>
          <p:cNvSpPr/>
          <p:nvPr/>
        </p:nvSpPr>
        <p:spPr>
          <a:xfrm>
            <a:off x="7315725" y="3366350"/>
            <a:ext cx="1503600" cy="5052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Intentionen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84" name="Google Shape;784;p37"/>
          <p:cNvSpPr/>
          <p:nvPr/>
        </p:nvSpPr>
        <p:spPr>
          <a:xfrm>
            <a:off x="569200" y="2392525"/>
            <a:ext cx="1503600" cy="5052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KI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85" name="Google Shape;785;p37"/>
          <p:cNvSpPr/>
          <p:nvPr/>
        </p:nvSpPr>
        <p:spPr>
          <a:xfrm>
            <a:off x="5598275" y="3983300"/>
            <a:ext cx="2173200" cy="7314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menschliche </a:t>
            </a:r>
            <a:b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</a:b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Verhaltensweisen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86" name="Google Shape;786;p37"/>
          <p:cNvSpPr/>
          <p:nvPr/>
        </p:nvSpPr>
        <p:spPr>
          <a:xfrm>
            <a:off x="6318450" y="2156550"/>
            <a:ext cx="1684200" cy="8304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Menschliche Eigenschaften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1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11"/>
          <p:cNvCxnSpPr/>
          <p:nvPr/>
        </p:nvCxnSpPr>
        <p:spPr>
          <a:xfrm flipH="1">
            <a:off x="187850" y="885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3" name="Google Shape;43;p11"/>
          <p:cNvGrpSpPr/>
          <p:nvPr/>
        </p:nvGrpSpPr>
        <p:grpSpPr>
          <a:xfrm>
            <a:off x="3299142" y="1618167"/>
            <a:ext cx="2599800" cy="1017000"/>
            <a:chOff x="3299142" y="1618167"/>
            <a:chExt cx="2599800" cy="1017000"/>
          </a:xfrm>
        </p:grpSpPr>
        <p:sp>
          <p:nvSpPr>
            <p:cNvPr id="44" name="Google Shape;44;p11"/>
            <p:cNvSpPr/>
            <p:nvPr/>
          </p:nvSpPr>
          <p:spPr>
            <a:xfrm>
              <a:off x="4284942" y="1618167"/>
              <a:ext cx="1614000" cy="1017000"/>
            </a:xfrm>
            <a:prstGeom prst="roundRect">
              <a:avLst>
                <a:gd fmla="val 16667" name="adj"/>
              </a:avLst>
            </a:prstGeom>
            <a:solidFill>
              <a:srgbClr val="BE2F22"/>
            </a:solidFill>
            <a:ln cap="flat" cmpd="sng" w="9525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Maschinelles</a:t>
              </a:r>
              <a:endParaRPr sz="1800">
                <a:solidFill>
                  <a:srgbClr val="FFFFFF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Lernen</a:t>
              </a:r>
              <a:endParaRPr sz="1800">
                <a:solidFill>
                  <a:srgbClr val="FFFFFF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</p:txBody>
        </p:sp>
        <p:pic>
          <p:nvPicPr>
            <p:cNvPr id="45" name="Google Shape;45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3299142" y="1625688"/>
              <a:ext cx="985800" cy="9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11"/>
          <p:cNvSpPr txBox="1"/>
          <p:nvPr>
            <p:ph idx="4294967295" type="title"/>
          </p:nvPr>
        </p:nvSpPr>
        <p:spPr>
          <a:xfrm>
            <a:off x="262575" y="410125"/>
            <a:ext cx="89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sap"/>
                <a:ea typeface="Asap"/>
                <a:cs typeface="Asap"/>
                <a:sym typeface="Asap"/>
              </a:rPr>
              <a:t>Grundlegendes Verständnis von LLM und Maschinellem Lernen</a:t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7" name="Google Shape;47;p11"/>
          <p:cNvGrpSpPr/>
          <p:nvPr/>
        </p:nvGrpSpPr>
        <p:grpSpPr>
          <a:xfrm>
            <a:off x="6129004" y="1609951"/>
            <a:ext cx="2550013" cy="1017300"/>
            <a:chOff x="6129004" y="1609951"/>
            <a:chExt cx="2550013" cy="1017300"/>
          </a:xfrm>
        </p:grpSpPr>
        <p:sp>
          <p:nvSpPr>
            <p:cNvPr id="48" name="Google Shape;48;p11"/>
            <p:cNvSpPr/>
            <p:nvPr/>
          </p:nvSpPr>
          <p:spPr>
            <a:xfrm>
              <a:off x="7114817" y="1609951"/>
              <a:ext cx="1564200" cy="1017300"/>
            </a:xfrm>
            <a:prstGeom prst="roundRect">
              <a:avLst>
                <a:gd fmla="val 16667" name="adj"/>
              </a:avLst>
            </a:prstGeom>
            <a:solidFill>
              <a:srgbClr val="BE2F22"/>
            </a:solidFill>
            <a:ln cap="flat" cmpd="sng" w="9525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LLM</a:t>
              </a:r>
              <a:endParaRPr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pic>
          <p:nvPicPr>
            <p:cNvPr id="49" name="Google Shape;49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6129004" y="1625688"/>
              <a:ext cx="985800" cy="9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11"/>
          <p:cNvSpPr txBox="1"/>
          <p:nvPr>
            <p:ph idx="4294967295" type="subTitle"/>
          </p:nvPr>
        </p:nvSpPr>
        <p:spPr>
          <a:xfrm>
            <a:off x="6171250" y="3064552"/>
            <a:ext cx="2835900" cy="118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sap"/>
              <a:buChar char="●"/>
            </a:pPr>
            <a:r>
              <a:rPr i="1" lang="en" sz="13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eigenständig Probleme bearbeiten</a:t>
            </a:r>
            <a:endParaRPr i="1" sz="13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1" name="Google Shape;51;p11"/>
          <p:cNvGrpSpPr/>
          <p:nvPr/>
        </p:nvGrpSpPr>
        <p:grpSpPr>
          <a:xfrm>
            <a:off x="312588" y="1633779"/>
            <a:ext cx="2599809" cy="1017300"/>
            <a:chOff x="312588" y="1633779"/>
            <a:chExt cx="2599809" cy="1017300"/>
          </a:xfrm>
        </p:grpSpPr>
        <p:sp>
          <p:nvSpPr>
            <p:cNvPr id="52" name="Google Shape;52;p11"/>
            <p:cNvSpPr/>
            <p:nvPr/>
          </p:nvSpPr>
          <p:spPr>
            <a:xfrm>
              <a:off x="1298396" y="1633779"/>
              <a:ext cx="1614000" cy="1017300"/>
            </a:xfrm>
            <a:prstGeom prst="roundRect">
              <a:avLst>
                <a:gd fmla="val 16667" name="adj"/>
              </a:avLst>
            </a:prstGeom>
            <a:solidFill>
              <a:srgbClr val="BE2F22"/>
            </a:solidFill>
            <a:ln cap="flat" cmpd="sng" w="9525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KI</a:t>
              </a:r>
              <a:endParaRPr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pic>
          <p:nvPicPr>
            <p:cNvPr id="53" name="Google Shape;5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312588" y="1649513"/>
              <a:ext cx="985800" cy="9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11"/>
          <p:cNvSpPr txBox="1"/>
          <p:nvPr>
            <p:ph idx="4294967295" type="title"/>
          </p:nvPr>
        </p:nvSpPr>
        <p:spPr>
          <a:xfrm>
            <a:off x="1795800" y="3511550"/>
            <a:ext cx="55524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sap"/>
              <a:buChar char="➔"/>
            </a:pPr>
            <a:r>
              <a:rPr b="0" lang="en" sz="1600">
                <a:latin typeface="Asap"/>
                <a:ea typeface="Asap"/>
                <a:cs typeface="Asap"/>
                <a:sym typeface="Asap"/>
              </a:rPr>
              <a:t>Strategien für kompetenten Umgang mit KI-Tools</a:t>
            </a:r>
            <a:endParaRPr b="0" sz="16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sap"/>
              <a:buChar char="➔"/>
            </a:pPr>
            <a:r>
              <a:rPr b="0" lang="en" sz="1600">
                <a:latin typeface="Asap"/>
                <a:ea typeface="Asap"/>
                <a:cs typeface="Asap"/>
                <a:sym typeface="Asap"/>
              </a:rPr>
              <a:t>Effizientere Nutzung von KI-Tools</a:t>
            </a:r>
            <a:endParaRPr b="0" sz="16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1" name="Google Shape;791;p38"/>
          <p:cNvCxnSpPr/>
          <p:nvPr/>
        </p:nvCxnSpPr>
        <p:spPr>
          <a:xfrm flipH="1" rot="-5400000">
            <a:off x="6881300" y="174722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92" name="Google Shape;792;p38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3" name="Google Shape;793;p38"/>
          <p:cNvSpPr/>
          <p:nvPr/>
        </p:nvSpPr>
        <p:spPr>
          <a:xfrm>
            <a:off x="6318450" y="2156550"/>
            <a:ext cx="1684200" cy="8304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Menschliche Eigenschaften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94" name="Google Shape;794;p38"/>
          <p:cNvSpPr/>
          <p:nvPr/>
        </p:nvSpPr>
        <p:spPr>
          <a:xfrm>
            <a:off x="1271350" y="1759300"/>
            <a:ext cx="1503600" cy="5052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Emotionen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801575" y="3089425"/>
            <a:ext cx="1503600" cy="5052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Intentionen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96" name="Google Shape;796;p38"/>
          <p:cNvSpPr/>
          <p:nvPr/>
        </p:nvSpPr>
        <p:spPr>
          <a:xfrm>
            <a:off x="2305175" y="2392525"/>
            <a:ext cx="2173200" cy="7314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menschliche </a:t>
            </a:r>
            <a:b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</a:b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Verhaltensweisen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569200" y="2392525"/>
            <a:ext cx="1503600" cy="505200"/>
          </a:xfrm>
          <a:prstGeom prst="roundRect">
            <a:avLst>
              <a:gd fmla="val 5000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sap SemiBold"/>
                <a:ea typeface="Asap SemiBold"/>
                <a:cs typeface="Asap SemiBold"/>
                <a:sym typeface="Asap SemiBold"/>
              </a:rPr>
              <a:t>KI</a:t>
            </a:r>
            <a:endParaRPr sz="1600">
              <a:solidFill>
                <a:srgbClr val="FFFFFF"/>
              </a:solidFill>
              <a:latin typeface="Asap SemiBold"/>
              <a:ea typeface="Asap SemiBold"/>
              <a:cs typeface="Asap SemiBold"/>
              <a:sym typeface="Asap SemiBold"/>
            </a:endParaRPr>
          </a:p>
        </p:txBody>
      </p:sp>
      <p:pic>
        <p:nvPicPr>
          <p:cNvPr id="798" name="Google Shape;798;p38" title="D2c_M1.2-1 v2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Google Shape;803;p39"/>
          <p:cNvCxnSpPr/>
          <p:nvPr/>
        </p:nvCxnSpPr>
        <p:spPr>
          <a:xfrm flipH="1" rot="-5400000">
            <a:off x="6881300" y="174722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04" name="Google Shape;804;p39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05" name="Google Shape;805;p39"/>
          <p:cNvGrpSpPr/>
          <p:nvPr/>
        </p:nvGrpSpPr>
        <p:grpSpPr>
          <a:xfrm>
            <a:off x="1506590" y="1335721"/>
            <a:ext cx="6130831" cy="1654154"/>
            <a:chOff x="1506590" y="1533196"/>
            <a:chExt cx="6130831" cy="1654154"/>
          </a:xfrm>
        </p:grpSpPr>
        <p:grpSp>
          <p:nvGrpSpPr>
            <p:cNvPr id="806" name="Google Shape;806;p39"/>
            <p:cNvGrpSpPr/>
            <p:nvPr/>
          </p:nvGrpSpPr>
          <p:grpSpPr>
            <a:xfrm>
              <a:off x="1506590" y="1533196"/>
              <a:ext cx="6130831" cy="1489822"/>
              <a:chOff x="1815075" y="1700550"/>
              <a:chExt cx="5624100" cy="1685700"/>
            </a:xfrm>
          </p:grpSpPr>
          <p:sp>
            <p:nvSpPr>
              <p:cNvPr id="807" name="Google Shape;807;p39"/>
              <p:cNvSpPr/>
              <p:nvPr/>
            </p:nvSpPr>
            <p:spPr>
              <a:xfrm>
                <a:off x="1815075" y="1700550"/>
                <a:ext cx="5624100" cy="1685700"/>
              </a:xfrm>
              <a:prstGeom prst="rect">
                <a:avLst/>
              </a:prstGeom>
              <a:solidFill>
                <a:srgbClr val="EEEEEE"/>
              </a:solidFill>
              <a:ln cap="flat" cmpd="sng" w="38100">
                <a:solidFill>
                  <a:srgbClr val="A729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808" name="Google Shape;808;p39"/>
              <p:cNvSpPr txBox="1"/>
              <p:nvPr/>
            </p:nvSpPr>
            <p:spPr>
              <a:xfrm>
                <a:off x="1830675" y="1859331"/>
                <a:ext cx="5608500" cy="6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191919"/>
                    </a:solidFill>
                    <a:latin typeface="Asap"/>
                    <a:ea typeface="Asap"/>
                    <a:cs typeface="Asap"/>
                    <a:sym typeface="Asap"/>
                  </a:rPr>
                  <a:t>Künst|li|che In|tel|li|genz (KI),</a:t>
                </a:r>
                <a:r>
                  <a:rPr b="1" lang="en">
                    <a:solidFill>
                      <a:srgbClr val="191919"/>
                    </a:solidFill>
                    <a:latin typeface="Asap"/>
                    <a:ea typeface="Asap"/>
                    <a:cs typeface="Asap"/>
                    <a:sym typeface="Asap"/>
                  </a:rPr>
                  <a:t> </a:t>
                </a:r>
                <a:r>
                  <a:rPr lang="en">
                    <a:solidFill>
                      <a:srgbClr val="191919"/>
                    </a:solidFill>
                    <a:latin typeface="Asap"/>
                    <a:ea typeface="Asap"/>
                    <a:cs typeface="Asap"/>
                    <a:sym typeface="Asap"/>
                  </a:rPr>
                  <a:t>die [Substantiv]</a:t>
                </a:r>
                <a:endParaRPr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809" name="Google Shape;809;p39"/>
            <p:cNvSpPr txBox="1"/>
            <p:nvPr/>
          </p:nvSpPr>
          <p:spPr>
            <a:xfrm>
              <a:off x="1523587" y="1925249"/>
              <a:ext cx="6113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Fähigkeit von Computern, komplexe Aufgaben selbstständig zu lösen, die bisher menschliche Fähigkeiten erforderten.</a:t>
              </a:r>
              <a:endParaRPr i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(Synonym: Artifizielle Intelligenz, Artificial Intelligence (AI) (engl.))</a:t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810" name="Google Shape;810;p39"/>
          <p:cNvGrpSpPr/>
          <p:nvPr/>
        </p:nvGrpSpPr>
        <p:grpSpPr>
          <a:xfrm>
            <a:off x="1506590" y="3087821"/>
            <a:ext cx="6130831" cy="1654040"/>
            <a:chOff x="1506590" y="3285296"/>
            <a:chExt cx="6130831" cy="1654040"/>
          </a:xfrm>
        </p:grpSpPr>
        <p:grpSp>
          <p:nvGrpSpPr>
            <p:cNvPr id="811" name="Google Shape;811;p39"/>
            <p:cNvGrpSpPr/>
            <p:nvPr/>
          </p:nvGrpSpPr>
          <p:grpSpPr>
            <a:xfrm>
              <a:off x="1506590" y="3285296"/>
              <a:ext cx="6130831" cy="1489822"/>
              <a:chOff x="1815075" y="1700550"/>
              <a:chExt cx="5624100" cy="1685700"/>
            </a:xfrm>
          </p:grpSpPr>
          <p:sp>
            <p:nvSpPr>
              <p:cNvPr id="812" name="Google Shape;812;p39"/>
              <p:cNvSpPr/>
              <p:nvPr/>
            </p:nvSpPr>
            <p:spPr>
              <a:xfrm>
                <a:off x="1815075" y="1700550"/>
                <a:ext cx="5624100" cy="1685700"/>
              </a:xfrm>
              <a:prstGeom prst="rect">
                <a:avLst/>
              </a:prstGeom>
              <a:solidFill>
                <a:srgbClr val="EEEEEE"/>
              </a:solidFill>
              <a:ln cap="flat" cmpd="sng" w="38100">
                <a:solidFill>
                  <a:srgbClr val="A729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813" name="Google Shape;813;p39"/>
              <p:cNvSpPr txBox="1"/>
              <p:nvPr/>
            </p:nvSpPr>
            <p:spPr>
              <a:xfrm>
                <a:off x="1830675" y="1859331"/>
                <a:ext cx="5608500" cy="69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191919"/>
                    </a:solidFill>
                    <a:latin typeface="Asap"/>
                    <a:ea typeface="Asap"/>
                    <a:cs typeface="Asap"/>
                    <a:sym typeface="Asap"/>
                  </a:rPr>
                  <a:t>Ma|schin|el|les Ler|nen (ML)</a:t>
                </a:r>
                <a:r>
                  <a:rPr b="1" lang="en">
                    <a:solidFill>
                      <a:srgbClr val="191919"/>
                    </a:solidFill>
                    <a:latin typeface="Asap"/>
                    <a:ea typeface="Asap"/>
                    <a:cs typeface="Asap"/>
                    <a:sym typeface="Asap"/>
                  </a:rPr>
                  <a:t>, </a:t>
                </a:r>
                <a:r>
                  <a:rPr lang="en">
                    <a:solidFill>
                      <a:srgbClr val="191919"/>
                    </a:solidFill>
                    <a:latin typeface="Asap"/>
                    <a:ea typeface="Asap"/>
                    <a:cs typeface="Asap"/>
                    <a:sym typeface="Asap"/>
                  </a:rPr>
                  <a:t>das</a:t>
                </a:r>
                <a:r>
                  <a:rPr lang="en">
                    <a:solidFill>
                      <a:srgbClr val="191919"/>
                    </a:solidFill>
                    <a:latin typeface="Asap"/>
                    <a:ea typeface="Asap"/>
                    <a:cs typeface="Asap"/>
                    <a:sym typeface="Asap"/>
                  </a:rPr>
                  <a:t> [Substantiv]</a:t>
                </a:r>
                <a:endParaRPr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814" name="Google Shape;814;p39"/>
            <p:cNvSpPr txBox="1"/>
            <p:nvPr/>
          </p:nvSpPr>
          <p:spPr>
            <a:xfrm>
              <a:off x="1523587" y="3677237"/>
              <a:ext cx="6113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Verfahren, bei dem Computerprogramme durch Erfahrungswerte und Daten lernen, um bestimmte Aufgaben zu lösen.</a:t>
              </a:r>
              <a:endParaRPr i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(Synonym: Machine Learning (engl.))</a:t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15" name="Google Shape;815;p39"/>
          <p:cNvSpPr txBox="1"/>
          <p:nvPr/>
        </p:nvSpPr>
        <p:spPr>
          <a:xfrm>
            <a:off x="1315963" y="790025"/>
            <a:ext cx="65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Anthropomorphisierung als problematische Komponente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0" name="Google Shape;820;p40"/>
          <p:cNvCxnSpPr/>
          <p:nvPr/>
        </p:nvCxnSpPr>
        <p:spPr>
          <a:xfrm flipH="1" rot="-5400000">
            <a:off x="6881300" y="174722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21" name="Google Shape;821;p40"/>
          <p:cNvSpPr txBox="1"/>
          <p:nvPr>
            <p:ph idx="4294967295" type="subTitle"/>
          </p:nvPr>
        </p:nvSpPr>
        <p:spPr>
          <a:xfrm>
            <a:off x="1156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 in Large Language Models (LLMs)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2" name="Google Shape;822;p40"/>
          <p:cNvSpPr txBox="1"/>
          <p:nvPr/>
        </p:nvSpPr>
        <p:spPr>
          <a:xfrm>
            <a:off x="1315963" y="790025"/>
            <a:ext cx="65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Anthropomorphisierung als problematische Komponente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23" name="Google Shape;823;p40"/>
          <p:cNvGrpSpPr/>
          <p:nvPr/>
        </p:nvGrpSpPr>
        <p:grpSpPr>
          <a:xfrm>
            <a:off x="2073674" y="1405420"/>
            <a:ext cx="4996799" cy="3158575"/>
            <a:chOff x="2073675" y="783366"/>
            <a:chExt cx="4996799" cy="3274492"/>
          </a:xfrm>
        </p:grpSpPr>
        <p:sp>
          <p:nvSpPr>
            <p:cNvPr id="824" name="Google Shape;824;p40"/>
            <p:cNvSpPr/>
            <p:nvPr/>
          </p:nvSpPr>
          <p:spPr>
            <a:xfrm>
              <a:off x="2073974" y="1217458"/>
              <a:ext cx="4996500" cy="2840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25" name="Google Shape;825;p40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Folgen der Anthropomorphisierung:</a:t>
              </a:r>
              <a:endParaRPr b="1" i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26" name="Google Shape;826;p40"/>
          <p:cNvSpPr txBox="1"/>
          <p:nvPr/>
        </p:nvSpPr>
        <p:spPr>
          <a:xfrm>
            <a:off x="2298850" y="2039100"/>
            <a:ext cx="4699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Vorteil für Betreiber von KI-Systemen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	durch weniger Verantwortung für Fehler oder</a:t>
            </a:r>
            <a:br>
              <a:rPr lang="en" sz="1600">
                <a:latin typeface="Asap"/>
                <a:ea typeface="Asap"/>
                <a:cs typeface="Asap"/>
                <a:sym typeface="Asap"/>
              </a:rPr>
            </a:br>
            <a:r>
              <a:rPr lang="en" sz="1600">
                <a:latin typeface="Asap"/>
                <a:ea typeface="Asap"/>
                <a:cs typeface="Asap"/>
                <a:sym typeface="Asap"/>
              </a:rPr>
              <a:t>	Falschaussagen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j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e mehr Glaube an tatsächliche menschliche Intelligenz der KI-Systeme, desto weniger Verantwortung der Betreiber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k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ann zu mangelnder Transparenz und Verantwortlichkeit führen</a:t>
            </a:r>
            <a:endParaRPr sz="1600"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41"/>
          <p:cNvSpPr txBox="1"/>
          <p:nvPr/>
        </p:nvSpPr>
        <p:spPr>
          <a:xfrm>
            <a:off x="2910775" y="1015800"/>
            <a:ext cx="535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Herausforderungen bei der Verwendung von LLMs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33" name="Google Shape;833;p41"/>
          <p:cNvSpPr txBox="1"/>
          <p:nvPr/>
        </p:nvSpPr>
        <p:spPr>
          <a:xfrm>
            <a:off x="1246625" y="12019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4" name="Google Shape;8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00" y="901600"/>
            <a:ext cx="2030501" cy="1564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5" name="Google Shape;835;p41"/>
          <p:cNvGrpSpPr/>
          <p:nvPr/>
        </p:nvGrpSpPr>
        <p:grpSpPr>
          <a:xfrm>
            <a:off x="5739950" y="2169050"/>
            <a:ext cx="3230424" cy="2974451"/>
            <a:chOff x="894550" y="2169050"/>
            <a:chExt cx="3230424" cy="2974451"/>
          </a:xfrm>
        </p:grpSpPr>
        <p:pic>
          <p:nvPicPr>
            <p:cNvPr id="836" name="Google Shape;83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4550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7700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38" name="Google Shape;838;p41"/>
          <p:cNvCxnSpPr/>
          <p:nvPr/>
        </p:nvCxnSpPr>
        <p:spPr>
          <a:xfrm flipH="1">
            <a:off x="7365256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839" name="Google Shape;839;p41" title="D3_M1.2-1_ElevenLabs_2025-04-28T14_10_09_Bill_pre_sp107_s50_sb75_se0_b_m2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2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bei der Verwendung von LLMs</a:t>
            </a:r>
            <a:endParaRPr sz="2500"/>
          </a:p>
        </p:txBody>
      </p:sp>
      <p:cxnSp>
        <p:nvCxnSpPr>
          <p:cNvPr id="845" name="Google Shape;845;p42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46" name="Google Shape;846;p42"/>
          <p:cNvCxnSpPr/>
          <p:nvPr/>
        </p:nvCxnSpPr>
        <p:spPr>
          <a:xfrm flipH="1">
            <a:off x="-178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47" name="Google Shape;847;p42"/>
          <p:cNvSpPr txBox="1"/>
          <p:nvPr/>
        </p:nvSpPr>
        <p:spPr>
          <a:xfrm>
            <a:off x="1315938" y="964600"/>
            <a:ext cx="65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Qualität der Ausgaben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48" name="Google Shape;848;p42"/>
          <p:cNvGrpSpPr/>
          <p:nvPr/>
        </p:nvGrpSpPr>
        <p:grpSpPr>
          <a:xfrm>
            <a:off x="2073674" y="1637696"/>
            <a:ext cx="4996799" cy="2554431"/>
            <a:chOff x="2073675" y="783366"/>
            <a:chExt cx="4996799" cy="3274492"/>
          </a:xfrm>
        </p:grpSpPr>
        <p:sp>
          <p:nvSpPr>
            <p:cNvPr id="849" name="Google Shape;849;p42"/>
            <p:cNvSpPr/>
            <p:nvPr/>
          </p:nvSpPr>
          <p:spPr>
            <a:xfrm>
              <a:off x="2073974" y="1217458"/>
              <a:ext cx="4996500" cy="2840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50" name="Google Shape;850;p42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Herausforderungen</a:t>
              </a:r>
              <a:endParaRPr b="1" i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51" name="Google Shape;851;p42"/>
          <p:cNvSpPr txBox="1"/>
          <p:nvPr/>
        </p:nvSpPr>
        <p:spPr>
          <a:xfrm>
            <a:off x="2298850" y="2271400"/>
            <a:ext cx="46992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Abhängigkeit von Qualität und Detailliertheit der Eingaben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Ausgaben nicht immer konsistent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Eingaben sorgfältig gestalten</a:t>
            </a:r>
            <a:endParaRPr sz="16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Ergebnisse kritisch bewerten</a:t>
            </a:r>
            <a:endParaRPr sz="16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3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bei der Verwendung von LLMs</a:t>
            </a:r>
            <a:endParaRPr sz="2500"/>
          </a:p>
        </p:txBody>
      </p:sp>
      <p:cxnSp>
        <p:nvCxnSpPr>
          <p:cNvPr id="857" name="Google Shape;857;p43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58" name="Google Shape;858;p43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59" name="Google Shape;859;p43"/>
          <p:cNvSpPr txBox="1"/>
          <p:nvPr/>
        </p:nvSpPr>
        <p:spPr>
          <a:xfrm>
            <a:off x="1315938" y="964600"/>
            <a:ext cx="65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Qualität der Ausgaben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60" name="Google Shape;860;p43"/>
          <p:cNvGrpSpPr/>
          <p:nvPr/>
        </p:nvGrpSpPr>
        <p:grpSpPr>
          <a:xfrm>
            <a:off x="2073674" y="1637696"/>
            <a:ext cx="4996799" cy="2554431"/>
            <a:chOff x="2073675" y="783366"/>
            <a:chExt cx="4996799" cy="3274492"/>
          </a:xfrm>
        </p:grpSpPr>
        <p:sp>
          <p:nvSpPr>
            <p:cNvPr id="861" name="Google Shape;861;p43"/>
            <p:cNvSpPr/>
            <p:nvPr/>
          </p:nvSpPr>
          <p:spPr>
            <a:xfrm>
              <a:off x="2073974" y="1217458"/>
              <a:ext cx="4996500" cy="2840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62" name="Google Shape;862;p43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Rede in Ihrem eigenen Stil</a:t>
              </a:r>
              <a:endParaRPr b="1" i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63" name="Google Shape;863;p43"/>
          <p:cNvSpPr txBox="1"/>
          <p:nvPr/>
        </p:nvSpPr>
        <p:spPr>
          <a:xfrm>
            <a:off x="2298850" y="2188575"/>
            <a:ext cx="4699200" cy="2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3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–4 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eigene Texte anbieten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g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leichen Prompt mehrmals benutzen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bestes Ergebnis heraussuchen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b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este Ausgabe</a:t>
            </a:r>
            <a:endParaRPr sz="16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v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erbessert die Konsistenz der Ergebnisse</a:t>
            </a:r>
            <a:endParaRPr sz="16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4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bei der Verwendung von LLMs</a:t>
            </a:r>
            <a:endParaRPr sz="2500"/>
          </a:p>
        </p:txBody>
      </p:sp>
      <p:cxnSp>
        <p:nvCxnSpPr>
          <p:cNvPr id="870" name="Google Shape;870;p44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71" name="Google Shape;871;p44"/>
          <p:cNvCxnSpPr/>
          <p:nvPr/>
        </p:nvCxnSpPr>
        <p:spPr>
          <a:xfrm flipH="1">
            <a:off x="-4071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72" name="Google Shape;872;p44"/>
          <p:cNvSpPr txBox="1"/>
          <p:nvPr/>
        </p:nvSpPr>
        <p:spPr>
          <a:xfrm>
            <a:off x="1315938" y="964600"/>
            <a:ext cx="65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LLMs bei der Bewertung und Feedbackgenerierung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73" name="Google Shape;873;p44"/>
          <p:cNvGrpSpPr/>
          <p:nvPr/>
        </p:nvGrpSpPr>
        <p:grpSpPr>
          <a:xfrm>
            <a:off x="1031099" y="1946381"/>
            <a:ext cx="7081815" cy="1276607"/>
            <a:chOff x="530500" y="3549375"/>
            <a:chExt cx="8166300" cy="1405800"/>
          </a:xfrm>
        </p:grpSpPr>
        <p:sp>
          <p:nvSpPr>
            <p:cNvPr id="874" name="Google Shape;874;p44"/>
            <p:cNvSpPr/>
            <p:nvPr/>
          </p:nvSpPr>
          <p:spPr>
            <a:xfrm>
              <a:off x="530500" y="3549375"/>
              <a:ext cx="8166300" cy="1251000"/>
            </a:xfrm>
            <a:prstGeom prst="rect">
              <a:avLst/>
            </a:prstGeom>
            <a:solidFill>
              <a:srgbClr val="A51B2A">
                <a:alpha val="1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4"/>
            <p:cNvSpPr txBox="1"/>
            <p:nvPr/>
          </p:nvSpPr>
          <p:spPr>
            <a:xfrm>
              <a:off x="1088573" y="3666975"/>
              <a:ext cx="6569700" cy="12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Asap"/>
                  <a:ea typeface="Asap"/>
                  <a:cs typeface="Asap"/>
                  <a:sym typeface="Asap"/>
                </a:rPr>
                <a:t>Bitte beachten Sie: KI Systeme zur Leistungsbeurteilung werden gemäß EU AI Act als hochriskant eingestuft. </a:t>
              </a:r>
              <a:br>
                <a:rPr lang="en" sz="1600">
                  <a:latin typeface="Asap"/>
                  <a:ea typeface="Asap"/>
                  <a:cs typeface="Asap"/>
                  <a:sym typeface="Asap"/>
                </a:rPr>
              </a:br>
              <a:r>
                <a:rPr lang="en" sz="1600">
                  <a:latin typeface="Asap"/>
                  <a:ea typeface="Asap"/>
                  <a:cs typeface="Asap"/>
                  <a:sym typeface="Asap"/>
                </a:rPr>
                <a:t>Bitte prüfen Sie die für Sie gängigen Vorgaben.</a:t>
              </a:r>
              <a:endParaRPr sz="1600"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5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bei der Verwendung von LLMs</a:t>
            </a:r>
            <a:endParaRPr sz="2500"/>
          </a:p>
        </p:txBody>
      </p:sp>
      <p:cxnSp>
        <p:nvCxnSpPr>
          <p:cNvPr id="882" name="Google Shape;882;p45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83" name="Google Shape;883;p45"/>
          <p:cNvCxnSpPr/>
          <p:nvPr/>
        </p:nvCxnSpPr>
        <p:spPr>
          <a:xfrm flipH="1">
            <a:off x="-7881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84" name="Google Shape;884;p45"/>
          <p:cNvSpPr txBox="1"/>
          <p:nvPr/>
        </p:nvSpPr>
        <p:spPr>
          <a:xfrm>
            <a:off x="1315938" y="964600"/>
            <a:ext cx="65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LLMs bei der Bewertung und Feedbackgenerierung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85" name="Google Shape;885;p45"/>
          <p:cNvGrpSpPr/>
          <p:nvPr/>
        </p:nvGrpSpPr>
        <p:grpSpPr>
          <a:xfrm>
            <a:off x="2073674" y="1637696"/>
            <a:ext cx="4996799" cy="2554431"/>
            <a:chOff x="2073675" y="783366"/>
            <a:chExt cx="4996799" cy="3274492"/>
          </a:xfrm>
        </p:grpSpPr>
        <p:sp>
          <p:nvSpPr>
            <p:cNvPr id="886" name="Google Shape;886;p45"/>
            <p:cNvSpPr/>
            <p:nvPr/>
          </p:nvSpPr>
          <p:spPr>
            <a:xfrm>
              <a:off x="2073974" y="1217458"/>
              <a:ext cx="4996500" cy="2840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87" name="Google Shape;887;p45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Herausforderungen</a:t>
              </a:r>
              <a:endParaRPr b="1" i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88" name="Google Shape;888;p45"/>
          <p:cNvSpPr txBox="1"/>
          <p:nvPr/>
        </p:nvSpPr>
        <p:spPr>
          <a:xfrm>
            <a:off x="2298850" y="2188575"/>
            <a:ext cx="4699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Feedback und Bewertungen sind problematisch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Ausgaben sind instabil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F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eedback und Bewertungen variieren stark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i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nkonsistente Ergebnisse</a:t>
            </a:r>
            <a:endParaRPr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6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bei der Verwendung von LLMs</a:t>
            </a:r>
            <a:endParaRPr sz="2500"/>
          </a:p>
        </p:txBody>
      </p:sp>
      <p:cxnSp>
        <p:nvCxnSpPr>
          <p:cNvPr id="895" name="Google Shape;895;p46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96" name="Google Shape;896;p46"/>
          <p:cNvCxnSpPr/>
          <p:nvPr/>
        </p:nvCxnSpPr>
        <p:spPr>
          <a:xfrm flipH="1">
            <a:off x="-7881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7" name="Google Shape;897;p46"/>
          <p:cNvSpPr txBox="1"/>
          <p:nvPr/>
        </p:nvSpPr>
        <p:spPr>
          <a:xfrm>
            <a:off x="1315938" y="964600"/>
            <a:ext cx="65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LLMs bei der Bewertung und Feedbackgenerierung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98" name="Google Shape;898;p46"/>
          <p:cNvGrpSpPr/>
          <p:nvPr/>
        </p:nvGrpSpPr>
        <p:grpSpPr>
          <a:xfrm>
            <a:off x="2073674" y="1637696"/>
            <a:ext cx="4996801" cy="2368138"/>
            <a:chOff x="2073675" y="783366"/>
            <a:chExt cx="4996801" cy="3035685"/>
          </a:xfrm>
        </p:grpSpPr>
        <p:sp>
          <p:nvSpPr>
            <p:cNvPr id="899" name="Google Shape;899;p46"/>
            <p:cNvSpPr/>
            <p:nvPr/>
          </p:nvSpPr>
          <p:spPr>
            <a:xfrm>
              <a:off x="2073976" y="1217451"/>
              <a:ext cx="4996500" cy="2601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00" name="Google Shape;900;p46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Herausforderungen</a:t>
              </a:r>
              <a:endParaRPr b="1" i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901" name="Google Shape;901;p46"/>
          <p:cNvSpPr txBox="1"/>
          <p:nvPr/>
        </p:nvSpPr>
        <p:spPr>
          <a:xfrm>
            <a:off x="2298850" y="2188575"/>
            <a:ext cx="46992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fehlende Klärung, wie eine bestimmte Ausgabe zustande kommt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s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chwierig, wenn Begründung erforderlich ist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k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ann sogar mehr Arbeit für den Feedbackerstellenden bedeuten</a:t>
            </a:r>
            <a:endParaRPr sz="16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7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Herausforderungen bei der Verwendung von LLMs</a:t>
            </a:r>
            <a:endParaRPr sz="2500"/>
          </a:p>
        </p:txBody>
      </p:sp>
      <p:cxnSp>
        <p:nvCxnSpPr>
          <p:cNvPr id="908" name="Google Shape;908;p47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09" name="Google Shape;909;p47"/>
          <p:cNvCxnSpPr/>
          <p:nvPr/>
        </p:nvCxnSpPr>
        <p:spPr>
          <a:xfrm>
            <a:off x="-13215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10" name="Google Shape;910;p47"/>
          <p:cNvSpPr txBox="1"/>
          <p:nvPr/>
        </p:nvSpPr>
        <p:spPr>
          <a:xfrm>
            <a:off x="1315938" y="964600"/>
            <a:ext cx="65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LLMs als Hilfsmittel für Schülerinnen und Schüler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911" name="Google Shape;911;p47"/>
          <p:cNvGrpSpPr/>
          <p:nvPr/>
        </p:nvGrpSpPr>
        <p:grpSpPr>
          <a:xfrm>
            <a:off x="2073674" y="1637696"/>
            <a:ext cx="4996801" cy="2499896"/>
            <a:chOff x="2073675" y="783366"/>
            <a:chExt cx="4996801" cy="3204585"/>
          </a:xfrm>
        </p:grpSpPr>
        <p:sp>
          <p:nvSpPr>
            <p:cNvPr id="912" name="Google Shape;912;p47"/>
            <p:cNvSpPr/>
            <p:nvPr/>
          </p:nvSpPr>
          <p:spPr>
            <a:xfrm>
              <a:off x="2073976" y="1217451"/>
              <a:ext cx="4996500" cy="277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13" name="Google Shape;913;p47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Herausforderungen</a:t>
              </a:r>
              <a:endParaRPr b="1" i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914" name="Google Shape;914;p47"/>
          <p:cNvSpPr txBox="1"/>
          <p:nvPr/>
        </p:nvSpPr>
        <p:spPr>
          <a:xfrm>
            <a:off x="2298850" y="2188575"/>
            <a:ext cx="46992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Qualität der LLM-Aussagen übertrifft häufig das Mögliche der SuS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w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ichtige Lernschritte der SuS werden übersprungen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0" lvl="0" marL="1143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" sz="1600">
                <a:solidFill>
                  <a:srgbClr val="0E0E0E"/>
                </a:solidFill>
                <a:latin typeface="Asap Medium"/>
                <a:ea typeface="Asap Medium"/>
                <a:cs typeface="Asap Medium"/>
                <a:sym typeface="Asap Medium"/>
              </a:rPr>
              <a:t>Der Prozess zum Produkt ist entscheidender, als das Produkt</a:t>
            </a:r>
            <a:endParaRPr sz="16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2"/>
          <p:cNvCxnSpPr/>
          <p:nvPr/>
        </p:nvCxnSpPr>
        <p:spPr>
          <a:xfrm flipH="1">
            <a:off x="-1785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61" name="Google Shape;61;p12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62" name="Google Shape;62;p12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" name="Google Shape;63;p12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" name="Google Shape;64;p12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65" name="Google Shape;65;p12" title="B0_M1.2-1_V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48"/>
          <p:cNvSpPr txBox="1"/>
          <p:nvPr/>
        </p:nvSpPr>
        <p:spPr>
          <a:xfrm>
            <a:off x="1059450" y="1576463"/>
            <a:ext cx="70251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Anwendungen von KI im Bildungs- und Verwaltungsbereich –</a:t>
            </a:r>
            <a:endParaRPr b="1" sz="3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Vorteile und Stärken</a:t>
            </a:r>
            <a:endParaRPr b="1" sz="3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1" name="Google Shape;921;p48"/>
          <p:cNvSpPr txBox="1"/>
          <p:nvPr/>
        </p:nvSpPr>
        <p:spPr>
          <a:xfrm>
            <a:off x="3900263" y="481163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2" name="Google Shape;9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738" y="180863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3075" y="3847875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2700" y="3181375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8" title="D4_M1.2-1_ElevenLabs_2025-04-28T14_11_43_Bill_pre_sp107_s50_sb75_se0_b_m2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9"/>
          <p:cNvSpPr txBox="1"/>
          <p:nvPr>
            <p:ph idx="4294967295" type="title"/>
          </p:nvPr>
        </p:nvSpPr>
        <p:spPr>
          <a:xfrm>
            <a:off x="424400" y="9260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Anwendungen von KI im Bildungs- und Verwaltungsbereich – Vorteile und Stärken</a:t>
            </a:r>
            <a:endParaRPr sz="2500"/>
          </a:p>
        </p:txBody>
      </p:sp>
      <p:cxnSp>
        <p:nvCxnSpPr>
          <p:cNvPr id="932" name="Google Shape;932;p49"/>
          <p:cNvCxnSpPr/>
          <p:nvPr/>
        </p:nvCxnSpPr>
        <p:spPr>
          <a:xfrm flipH="1" rot="-5400000">
            <a:off x="7162850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33" name="Google Shape;933;p49"/>
          <p:cNvCxnSpPr/>
          <p:nvPr/>
        </p:nvCxnSpPr>
        <p:spPr>
          <a:xfrm flipH="1">
            <a:off x="202456" y="964610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34" name="Google Shape;934;p49"/>
          <p:cNvSpPr txBox="1"/>
          <p:nvPr/>
        </p:nvSpPr>
        <p:spPr>
          <a:xfrm>
            <a:off x="1357351" y="1071950"/>
            <a:ext cx="69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Kurze Anwendungsbeispiele im Bildungs- und Verwaltungsbereich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935" name="Google Shape;935;p49"/>
          <p:cNvGrpSpPr/>
          <p:nvPr/>
        </p:nvGrpSpPr>
        <p:grpSpPr>
          <a:xfrm>
            <a:off x="2073674" y="1686796"/>
            <a:ext cx="4996801" cy="2751245"/>
            <a:chOff x="2073675" y="783366"/>
            <a:chExt cx="4996801" cy="3526785"/>
          </a:xfrm>
        </p:grpSpPr>
        <p:sp>
          <p:nvSpPr>
            <p:cNvPr id="936" name="Google Shape;936;p49"/>
            <p:cNvSpPr/>
            <p:nvPr/>
          </p:nvSpPr>
          <p:spPr>
            <a:xfrm>
              <a:off x="2073976" y="1217451"/>
              <a:ext cx="4996500" cy="3092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37" name="Google Shape;937;p49"/>
            <p:cNvSpPr txBox="1"/>
            <p:nvPr/>
          </p:nvSpPr>
          <p:spPr>
            <a:xfrm>
              <a:off x="2073675" y="78336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Stärken</a:t>
              </a:r>
              <a:endParaRPr b="1" i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938" name="Google Shape;938;p49"/>
          <p:cNvSpPr txBox="1"/>
          <p:nvPr/>
        </p:nvSpPr>
        <p:spPr>
          <a:xfrm>
            <a:off x="2298850" y="2237675"/>
            <a:ext cx="46992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Verwendung für Aufgaben, die klar strukturiert und statistisch konsistent sind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u</a:t>
            </a:r>
            <a:r>
              <a:rPr lang="en" sz="1600">
                <a:latin typeface="Asap"/>
                <a:ea typeface="Asap"/>
                <a:cs typeface="Asap"/>
                <a:sym typeface="Asap"/>
              </a:rPr>
              <a:t>nstrukturierte Texte → Tabellen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standardisierte Formulare und Fragebögen</a:t>
            </a:r>
            <a:endParaRPr sz="1600"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sap"/>
              <a:buChar char="●"/>
            </a:pPr>
            <a:r>
              <a:rPr lang="en" sz="1600">
                <a:latin typeface="Asap"/>
                <a:ea typeface="Asap"/>
                <a:cs typeface="Asap"/>
                <a:sym typeface="Asap"/>
              </a:rPr>
              <a:t>lange Dokumente → Zusammenfassung mit wichtigsten Punkten</a:t>
            </a:r>
            <a:endParaRPr sz="1600">
              <a:solidFill>
                <a:srgbClr val="0E0E0E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0"/>
          <p:cNvSpPr txBox="1"/>
          <p:nvPr>
            <p:ph idx="4294967295" type="title"/>
          </p:nvPr>
        </p:nvSpPr>
        <p:spPr>
          <a:xfrm>
            <a:off x="424400" y="9260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Anwendungen von KI im Bildungs- und Verwaltungsbereich – Vorteile und Stärken</a:t>
            </a:r>
            <a:endParaRPr sz="2500"/>
          </a:p>
        </p:txBody>
      </p:sp>
      <p:cxnSp>
        <p:nvCxnSpPr>
          <p:cNvPr id="944" name="Google Shape;944;p50"/>
          <p:cNvCxnSpPr/>
          <p:nvPr/>
        </p:nvCxnSpPr>
        <p:spPr>
          <a:xfrm>
            <a:off x="-1931144" y="964610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45" name="Google Shape;945;p50"/>
          <p:cNvSpPr txBox="1"/>
          <p:nvPr/>
        </p:nvSpPr>
        <p:spPr>
          <a:xfrm>
            <a:off x="354375" y="1013700"/>
            <a:ext cx="8789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LLMs zur Erstellung von differenzierten Übungsmaterial </a:t>
            </a:r>
            <a:br>
              <a:rPr b="1" lang="en" sz="1800">
                <a:latin typeface="Asap"/>
                <a:ea typeface="Asap"/>
                <a:cs typeface="Asap"/>
                <a:sym typeface="Asap"/>
              </a:rPr>
            </a:br>
            <a:r>
              <a:rPr b="1" lang="en" sz="1800">
                <a:latin typeface="Asap"/>
                <a:ea typeface="Asap"/>
                <a:cs typeface="Asap"/>
                <a:sym typeface="Asap"/>
              </a:rPr>
              <a:t>im Fremdsprachenunterricht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946" name="Google Shape;946;p50"/>
          <p:cNvGrpSpPr/>
          <p:nvPr/>
        </p:nvGrpSpPr>
        <p:grpSpPr>
          <a:xfrm>
            <a:off x="2073674" y="1794008"/>
            <a:ext cx="4996801" cy="3153674"/>
            <a:chOff x="2073675" y="475986"/>
            <a:chExt cx="4996801" cy="4042653"/>
          </a:xfrm>
        </p:grpSpPr>
        <p:sp>
          <p:nvSpPr>
            <p:cNvPr id="947" name="Google Shape;947;p50"/>
            <p:cNvSpPr/>
            <p:nvPr/>
          </p:nvSpPr>
          <p:spPr>
            <a:xfrm>
              <a:off x="2073976" y="991839"/>
              <a:ext cx="4996500" cy="35268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48" name="Google Shape;948;p50"/>
            <p:cNvSpPr txBox="1"/>
            <p:nvPr/>
          </p:nvSpPr>
          <p:spPr>
            <a:xfrm>
              <a:off x="2073675" y="475986"/>
              <a:ext cx="4995900" cy="5871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6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Stärken</a:t>
              </a:r>
              <a:endParaRPr b="1" i="1" sz="16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949" name="Google Shape;949;p50"/>
          <p:cNvSpPr txBox="1"/>
          <p:nvPr/>
        </p:nvSpPr>
        <p:spPr>
          <a:xfrm>
            <a:off x="2298850" y="2336200"/>
            <a:ext cx="4699200" cy="24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Erstellung wird erleichtert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zum Beispiel für Hörverstehensübungen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Erstellung für verschiedene Anforderungsniveaus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Texte → Hörtexte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Texte weiter vereinfachen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Hörverstehensübungen erstellen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50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Multiple-Choice-Fragen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50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Lückenfüllübungen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50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Diskussionsfragen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51"/>
          <p:cNvSpPr txBox="1"/>
          <p:nvPr/>
        </p:nvSpPr>
        <p:spPr>
          <a:xfrm>
            <a:off x="2910775" y="1297000"/>
            <a:ext cx="535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Zusammenfassung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56" name="Google Shape;956;p51"/>
          <p:cNvSpPr txBox="1"/>
          <p:nvPr/>
        </p:nvSpPr>
        <p:spPr>
          <a:xfrm>
            <a:off x="1246625" y="12019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51"/>
          <p:cNvGrpSpPr/>
          <p:nvPr/>
        </p:nvGrpSpPr>
        <p:grpSpPr>
          <a:xfrm>
            <a:off x="5739950" y="2169050"/>
            <a:ext cx="3230424" cy="2974451"/>
            <a:chOff x="894550" y="2169050"/>
            <a:chExt cx="3230424" cy="2974451"/>
          </a:xfrm>
        </p:grpSpPr>
        <p:pic>
          <p:nvPicPr>
            <p:cNvPr id="958" name="Google Shape;95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4550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7700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0" name="Google Shape;96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100" y="901600"/>
            <a:ext cx="2030501" cy="156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52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52"/>
          <p:cNvCxnSpPr/>
          <p:nvPr/>
        </p:nvCxnSpPr>
        <p:spPr>
          <a:xfrm flipH="1">
            <a:off x="187850" y="8850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67" name="Google Shape;967;p52"/>
          <p:cNvSpPr/>
          <p:nvPr/>
        </p:nvSpPr>
        <p:spPr>
          <a:xfrm>
            <a:off x="3713692" y="1618167"/>
            <a:ext cx="1614000" cy="1017000"/>
          </a:xfrm>
          <a:prstGeom prst="roundRect">
            <a:avLst>
              <a:gd fmla="val 16667" name="adj"/>
            </a:avLst>
          </a:prstGeom>
          <a:solidFill>
            <a:srgbClr val="BE2F22"/>
          </a:solidFill>
          <a:ln cap="flat" cmpd="sng" w="9525">
            <a:solidFill>
              <a:srgbClr val="A729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sap Medium"/>
                <a:ea typeface="Asap Medium"/>
                <a:cs typeface="Asap Medium"/>
                <a:sym typeface="Asap Medium"/>
              </a:rPr>
              <a:t>Maschinelles</a:t>
            </a:r>
            <a:endParaRPr sz="1800">
              <a:solidFill>
                <a:srgbClr val="FFFFFF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sap Medium"/>
                <a:ea typeface="Asap Medium"/>
                <a:cs typeface="Asap Medium"/>
                <a:sym typeface="Asap Medium"/>
              </a:rPr>
              <a:t>Lernen</a:t>
            </a:r>
            <a:endParaRPr sz="1800">
              <a:solidFill>
                <a:srgbClr val="FFFFFF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968" name="Google Shape;968;p52"/>
          <p:cNvSpPr txBox="1"/>
          <p:nvPr>
            <p:ph idx="4294967295" type="title"/>
          </p:nvPr>
        </p:nvSpPr>
        <p:spPr>
          <a:xfrm>
            <a:off x="262575" y="410125"/>
            <a:ext cx="89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sap"/>
                <a:ea typeface="Asap"/>
                <a:cs typeface="Asap"/>
                <a:sym typeface="Asap"/>
              </a:rPr>
              <a:t>Zusammenfassung</a:t>
            </a:r>
            <a:endParaRPr sz="2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69" name="Google Shape;969;p52"/>
          <p:cNvSpPr/>
          <p:nvPr/>
        </p:nvSpPr>
        <p:spPr>
          <a:xfrm>
            <a:off x="6128992" y="1609951"/>
            <a:ext cx="1564200" cy="1017300"/>
          </a:xfrm>
          <a:prstGeom prst="roundRect">
            <a:avLst>
              <a:gd fmla="val 16667" name="adj"/>
            </a:avLst>
          </a:prstGeom>
          <a:solidFill>
            <a:srgbClr val="BE2F22"/>
          </a:solidFill>
          <a:ln cap="flat" cmpd="sng" w="9525">
            <a:solidFill>
              <a:srgbClr val="A729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LLM</a:t>
            </a:r>
            <a:endParaRPr sz="4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70" name="Google Shape;970;p52"/>
          <p:cNvSpPr/>
          <p:nvPr/>
        </p:nvSpPr>
        <p:spPr>
          <a:xfrm>
            <a:off x="1298396" y="1633779"/>
            <a:ext cx="1614000" cy="1017300"/>
          </a:xfrm>
          <a:prstGeom prst="roundRect">
            <a:avLst>
              <a:gd fmla="val 16667" name="adj"/>
            </a:avLst>
          </a:prstGeom>
          <a:solidFill>
            <a:srgbClr val="BE2F22"/>
          </a:solidFill>
          <a:ln cap="flat" cmpd="sng" w="9525">
            <a:solidFill>
              <a:srgbClr val="A729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</a:t>
            </a:r>
            <a:endParaRPr sz="40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71" name="Google Shape;971;p52"/>
          <p:cNvSpPr txBox="1"/>
          <p:nvPr>
            <p:ph idx="4294967295" type="title"/>
          </p:nvPr>
        </p:nvSpPr>
        <p:spPr>
          <a:xfrm>
            <a:off x="6171250" y="2766125"/>
            <a:ext cx="55524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Clr>
                <a:srgbClr val="A51B2A"/>
              </a:buClr>
              <a:buSzPts val="1600"/>
              <a:buFont typeface="Asap"/>
              <a:buChar char="➔"/>
            </a:pPr>
            <a:r>
              <a:rPr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Nim-Spiel</a:t>
            </a:r>
            <a:endParaRPr sz="16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Clr>
                <a:srgbClr val="A51B2A"/>
              </a:buClr>
              <a:buSzPts val="1600"/>
              <a:buFont typeface="Asap"/>
              <a:buChar char="➔"/>
            </a:pPr>
            <a:r>
              <a:rPr lang="en" sz="1600">
                <a:solidFill>
                  <a:srgbClr val="A51B2A"/>
                </a:solidFill>
                <a:latin typeface="Asap"/>
                <a:ea typeface="Asap"/>
                <a:cs typeface="Asap"/>
                <a:sym typeface="Asap"/>
              </a:rPr>
              <a:t>Märchenbaum</a:t>
            </a:r>
            <a:endParaRPr sz="16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53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p53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78" name="Google Shape;978;p53"/>
          <p:cNvCxnSpPr/>
          <p:nvPr/>
        </p:nvCxnSpPr>
        <p:spPr>
          <a:xfrm>
            <a:off x="86808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979" name="Google Shape;979;p53"/>
          <p:cNvCxnSpPr/>
          <p:nvPr/>
        </p:nvCxnSpPr>
        <p:spPr>
          <a:xfrm rot="-5400000">
            <a:off x="62661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80" name="Google Shape;980;p53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53"/>
          <p:cNvSpPr/>
          <p:nvPr/>
        </p:nvSpPr>
        <p:spPr>
          <a:xfrm>
            <a:off x="8797718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2" name="Google Shape;982;p53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3" name="Google Shape;983;p53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3"/>
          <p:cNvSpPr/>
          <p:nvPr/>
        </p:nvSpPr>
        <p:spPr>
          <a:xfrm>
            <a:off x="7434234" y="1409797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3"/>
          <p:cNvSpPr txBox="1"/>
          <p:nvPr>
            <p:ph type="ctrTitle"/>
          </p:nvPr>
        </p:nvSpPr>
        <p:spPr>
          <a:xfrm>
            <a:off x="1177950" y="1662600"/>
            <a:ext cx="62022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ist Teil der Reihe </a:t>
            </a:r>
            <a:r>
              <a:rPr b="0" i="1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Lernangebote für „KI verstehen. Zukunft gestalten. </a:t>
            </a: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des Niedersächsischen Landesinstituts für schulische Qualitätsentwicklung (NLQ Hildesheim)“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2025, V.i.S.d.P. – Christian Haake und Jörg Steinemann.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86" name="Google Shape;986;p53"/>
          <p:cNvSpPr txBox="1"/>
          <p:nvPr>
            <p:ph type="ctrTitle"/>
          </p:nvPr>
        </p:nvSpPr>
        <p:spPr>
          <a:xfrm>
            <a:off x="1229275" y="3573100"/>
            <a:ext cx="61509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steht unter der Lizenz CC BY 4.0 (https://creativecommons.org/licenses/by/4.0/deed.de). Als Namensnennung im Sinne der Lizenz ist vorgesehen: „Agentur J&amp;K – Jöran und Konsorten im Auftrag des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Niedersächsischen Landesinstituts für schulische Qualitätsentwicklung (NLQ Hildesheim)“.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987" name="Google Shape;987;p53" title="KI-Kompetenzraster_Logo_ohnePfe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175" y="2855864"/>
            <a:ext cx="936262" cy="74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3" title="b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175" y="4483975"/>
            <a:ext cx="1266000" cy="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53"/>
          <p:cNvSpPr txBox="1"/>
          <p:nvPr>
            <p:ph type="ctrTitle"/>
          </p:nvPr>
        </p:nvSpPr>
        <p:spPr>
          <a:xfrm>
            <a:off x="1355925" y="-73875"/>
            <a:ext cx="64845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Grundlegendes Verständnis</a:t>
            </a:r>
            <a:endParaRPr sz="2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2000">
                <a:latin typeface="Asap"/>
                <a:ea typeface="Asap"/>
                <a:cs typeface="Asap"/>
                <a:sym typeface="Asap"/>
              </a:rPr>
              <a:t>von LLM und Maschinellem Lernen</a:t>
            </a:r>
            <a:endParaRPr sz="2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90" name="Google Shape;990;p53"/>
          <p:cNvSpPr txBox="1"/>
          <p:nvPr>
            <p:ph idx="1" type="subTitle"/>
          </p:nvPr>
        </p:nvSpPr>
        <p:spPr>
          <a:xfrm>
            <a:off x="3572800" y="452950"/>
            <a:ext cx="2050800" cy="3774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EINFÜHRUNG: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54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6" name="Google Shape;996;p54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97" name="Google Shape;997;p54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998" name="Google Shape;998;p54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9" name="Google Shape;999;p54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00" name="Google Shape;1000;p54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001" name="Google Shape;1001;p54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2" name="Google Shape;1002;p54"/>
          <p:cNvSpPr/>
          <p:nvPr/>
        </p:nvSpPr>
        <p:spPr>
          <a:xfrm>
            <a:off x="8736660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3" name="Google Shape;1003;p54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4" name="Google Shape;1004;p54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4"/>
          <p:cNvSpPr txBox="1"/>
          <p:nvPr>
            <p:ph type="ctrTitle"/>
          </p:nvPr>
        </p:nvSpPr>
        <p:spPr>
          <a:xfrm>
            <a:off x="2016150" y="626825"/>
            <a:ext cx="58878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„digital life 1“ von soneproject steht unter der Lizenz CC 0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https://freesound.org/people/soneproject/sounds/244356/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„Magic Stars Retro Sparkle“ von smokinghotdog steht unter der 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Lizenz CC 0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https://freesound.org/people/smokinghotdog/sounds/584244/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„writing - chalk - center 01.wav“ von Anthousai steht unter der Lizenz CC 0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(https://freesound.org/people/Anthousai/sounds/398491/)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06" name="Google Shape;1006;p54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5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2" name="Google Shape;1012;p55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13" name="Google Shape;1013;p55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1014" name="Google Shape;1014;p55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15" name="Google Shape;1015;p55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16" name="Google Shape;1016;p55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017" name="Google Shape;1017;p55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8" name="Google Shape;1018;p55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9" name="Google Shape;1019;p55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5"/>
          <p:cNvSpPr txBox="1"/>
          <p:nvPr>
            <p:ph type="ctrTitle"/>
          </p:nvPr>
        </p:nvSpPr>
        <p:spPr>
          <a:xfrm>
            <a:off x="2016150" y="626825"/>
            <a:ext cx="55962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„Robot SVG Vector“ von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https://www.svgrepo.com/svg/217250/robot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https://www.svgrepo.com/svg/217210/alien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https://www.svgrepo.com/svg/217218/alien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„Writing Education Learning Pencil“ von SVG Repo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</a:t>
            </a:r>
            <a:r>
              <a:rPr b="0" lang="en" sz="11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(https://www.svgrepo.com/svg/324112/writing-education-learning-pencil-note-write)</a:t>
            </a:r>
            <a:endParaRPr b="0" sz="11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verwendeten Bilder wurden KI-generiert und stehen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6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6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6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6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6"/>
          <p:cNvSpPr/>
          <p:nvPr/>
        </p:nvSpPr>
        <p:spPr>
          <a:xfrm>
            <a:off x="2091075" y="514950"/>
            <a:ext cx="5368500" cy="1500900"/>
          </a:xfrm>
          <a:prstGeom prst="wedgeRectCallout">
            <a:avLst>
              <a:gd fmla="val -34015" name="adj1"/>
              <a:gd fmla="val 96675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56"/>
          <p:cNvSpPr txBox="1"/>
          <p:nvPr>
            <p:ph idx="4294967295" type="title"/>
          </p:nvPr>
        </p:nvSpPr>
        <p:spPr>
          <a:xfrm>
            <a:off x="1978000" y="7488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Fun Fact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032" name="Google Shape;1032;p56"/>
          <p:cNvGrpSpPr/>
          <p:nvPr/>
        </p:nvGrpSpPr>
        <p:grpSpPr>
          <a:xfrm>
            <a:off x="974339" y="1784554"/>
            <a:ext cx="3077275" cy="3317672"/>
            <a:chOff x="7789214" y="1726379"/>
            <a:chExt cx="3077275" cy="3317672"/>
          </a:xfrm>
        </p:grpSpPr>
        <p:pic>
          <p:nvPicPr>
            <p:cNvPr id="1033" name="Google Shape;1033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5" name="Google Shape;1035;p56"/>
          <p:cNvSpPr txBox="1"/>
          <p:nvPr/>
        </p:nvSpPr>
        <p:spPr>
          <a:xfrm>
            <a:off x="4459575" y="25590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 WIN</a:t>
            </a:r>
            <a:endParaRPr b="1" sz="24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36" name="Google Shape;1036;p56"/>
          <p:cNvSpPr txBox="1"/>
          <p:nvPr/>
        </p:nvSpPr>
        <p:spPr>
          <a:xfrm>
            <a:off x="3821575" y="25590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NIM</a:t>
            </a:r>
            <a:endParaRPr b="1" sz="24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37" name="Google Shape;1037;p56"/>
          <p:cNvSpPr txBox="1"/>
          <p:nvPr/>
        </p:nvSpPr>
        <p:spPr>
          <a:xfrm>
            <a:off x="4987250" y="32630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→ </a:t>
            </a:r>
            <a:r>
              <a:rPr lang="en" sz="24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Gewinne!!</a:t>
            </a:r>
            <a:endParaRPr sz="2400">
              <a:solidFill>
                <a:srgbClr val="B02B20"/>
              </a:solidFill>
              <a:latin typeface="Asap Black"/>
              <a:ea typeface="Asap Black"/>
              <a:cs typeface="Asap Black"/>
              <a:sym typeface="Asap Black"/>
            </a:endParaRPr>
          </a:p>
        </p:txBody>
      </p:sp>
      <p:sp>
        <p:nvSpPr>
          <p:cNvPr id="1038" name="Google Shape;1038;p56"/>
          <p:cNvSpPr txBox="1"/>
          <p:nvPr/>
        </p:nvSpPr>
        <p:spPr>
          <a:xfrm>
            <a:off x="3821575" y="32630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02B20"/>
                </a:solidFill>
                <a:latin typeface="Asap Black"/>
                <a:ea typeface="Asap Black"/>
                <a:cs typeface="Asap Black"/>
                <a:sym typeface="Asap Black"/>
              </a:rPr>
              <a:t>Nehme!</a:t>
            </a:r>
            <a:endParaRPr b="1" sz="2400">
              <a:solidFill>
                <a:srgbClr val="A51B2A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039" name="Google Shape;1039;p56" title="E0_M1.2-1_ElevenLabs_2025-04-28T14_12_53_Bill_pre_sp107_s50_sb75_se0_b_m2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3"/>
          <p:cNvCxnSpPr/>
          <p:nvPr/>
        </p:nvCxnSpPr>
        <p:spPr>
          <a:xfrm flipH="1" rot="-5400000">
            <a:off x="6914375" y="-6741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2" name="Google Shape;72;p13"/>
          <p:cNvCxnSpPr/>
          <p:nvPr/>
        </p:nvCxnSpPr>
        <p:spPr>
          <a:xfrm flipH="1">
            <a:off x="-1931144" y="6417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73" name="Google Shape;73;p13"/>
          <p:cNvGrpSpPr/>
          <p:nvPr/>
        </p:nvGrpSpPr>
        <p:grpSpPr>
          <a:xfrm>
            <a:off x="287350" y="2057551"/>
            <a:ext cx="1939500" cy="2263424"/>
            <a:chOff x="287350" y="2057551"/>
            <a:chExt cx="1939500" cy="2263424"/>
          </a:xfrm>
        </p:grpSpPr>
        <p:sp>
          <p:nvSpPr>
            <p:cNvPr id="74" name="Google Shape;74;p13"/>
            <p:cNvSpPr/>
            <p:nvPr/>
          </p:nvSpPr>
          <p:spPr>
            <a:xfrm>
              <a:off x="287350" y="2360476"/>
              <a:ext cx="19395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75" name="Google Shape;75;p13"/>
            <p:cNvCxnSpPr/>
            <p:nvPr/>
          </p:nvCxnSpPr>
          <p:spPr>
            <a:xfrm>
              <a:off x="1202196" y="2057551"/>
              <a:ext cx="0" cy="303023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6" name="Google Shape;76;p13"/>
          <p:cNvGrpSpPr/>
          <p:nvPr/>
        </p:nvGrpSpPr>
        <p:grpSpPr>
          <a:xfrm>
            <a:off x="2394300" y="2057509"/>
            <a:ext cx="2088000" cy="2263416"/>
            <a:chOff x="2394300" y="2057509"/>
            <a:chExt cx="2088000" cy="2263416"/>
          </a:xfrm>
        </p:grpSpPr>
        <p:sp>
          <p:nvSpPr>
            <p:cNvPr id="77" name="Google Shape;77;p13"/>
            <p:cNvSpPr/>
            <p:nvPr/>
          </p:nvSpPr>
          <p:spPr>
            <a:xfrm>
              <a:off x="2394300" y="2360425"/>
              <a:ext cx="2088000" cy="196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78" name="Google Shape;78;p13"/>
            <p:cNvCxnSpPr/>
            <p:nvPr/>
          </p:nvCxnSpPr>
          <p:spPr>
            <a:xfrm>
              <a:off x="3507413" y="2057509"/>
              <a:ext cx="3600" cy="30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9" name="Google Shape;79;p13"/>
          <p:cNvSpPr txBox="1"/>
          <p:nvPr>
            <p:ph idx="4294967295" type="title"/>
          </p:nvPr>
        </p:nvSpPr>
        <p:spPr>
          <a:xfrm>
            <a:off x="429525" y="169000"/>
            <a:ext cx="77040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287350" y="1291375"/>
            <a:ext cx="1973400" cy="7680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Grundlegendes Wissen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über KI</a:t>
            </a:r>
            <a:endParaRPr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1" name="Google Shape;81;p13"/>
          <p:cNvGrpSpPr/>
          <p:nvPr/>
        </p:nvGrpSpPr>
        <p:grpSpPr>
          <a:xfrm>
            <a:off x="4684286" y="2057532"/>
            <a:ext cx="1973486" cy="2263533"/>
            <a:chOff x="6172425" y="2300463"/>
            <a:chExt cx="2846100" cy="2553913"/>
          </a:xfrm>
        </p:grpSpPr>
        <p:sp>
          <p:nvSpPr>
            <p:cNvPr id="82" name="Google Shape;82;p13"/>
            <p:cNvSpPr/>
            <p:nvPr/>
          </p:nvSpPr>
          <p:spPr>
            <a:xfrm>
              <a:off x="6172425" y="2720175"/>
              <a:ext cx="2846100" cy="2134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83" name="Google Shape;83;p13"/>
            <p:cNvCxnSpPr/>
            <p:nvPr/>
          </p:nvCxnSpPr>
          <p:spPr>
            <a:xfrm>
              <a:off x="7717025" y="2300463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" name="Google Shape;84;p13"/>
          <p:cNvSpPr txBox="1"/>
          <p:nvPr/>
        </p:nvSpPr>
        <p:spPr>
          <a:xfrm>
            <a:off x="2392325" y="1293175"/>
            <a:ext cx="20880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Immense zeitliche und energetische Ressourcen zum Training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4688100" y="1293175"/>
            <a:ext cx="19734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Hoher Vernetzungsgrad innerhalb eines Modells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36700" y="2547950"/>
            <a:ext cx="2024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Verständnis von Promptgestaltung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passende Antwort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392325" y="2547950"/>
            <a:ext cx="2088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erneutes Training meist nicht wirtschaftlich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569050" y="2535450"/>
            <a:ext cx="2088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keine inhaltliche Löschung möglich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Neutraining ist nötig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geschicktes Prompting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89" name="Google Shape;89;p13"/>
          <p:cNvGrpSpPr/>
          <p:nvPr/>
        </p:nvGrpSpPr>
        <p:grpSpPr>
          <a:xfrm>
            <a:off x="6817886" y="2057532"/>
            <a:ext cx="1973486" cy="2263533"/>
            <a:chOff x="6172425" y="2300463"/>
            <a:chExt cx="2846100" cy="2553913"/>
          </a:xfrm>
        </p:grpSpPr>
        <p:sp>
          <p:nvSpPr>
            <p:cNvPr id="90" name="Google Shape;90;p13"/>
            <p:cNvSpPr/>
            <p:nvPr/>
          </p:nvSpPr>
          <p:spPr>
            <a:xfrm>
              <a:off x="6172425" y="2720175"/>
              <a:ext cx="2846100" cy="2134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91" name="Google Shape;91;p13"/>
            <p:cNvCxnSpPr/>
            <p:nvPr/>
          </p:nvCxnSpPr>
          <p:spPr>
            <a:xfrm>
              <a:off x="7717025" y="2300463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" name="Google Shape;92;p13"/>
          <p:cNvSpPr txBox="1"/>
          <p:nvPr/>
        </p:nvSpPr>
        <p:spPr>
          <a:xfrm>
            <a:off x="6821700" y="1293175"/>
            <a:ext cx="19734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Regelwerk des Konzerns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817250" y="2535450"/>
            <a:ext cx="1973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Bestimmung der Ausgaben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➔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kulturelle, politische und wirtschaftliche Rahmen-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r>
              <a:rPr lang="en" sz="1300">
                <a:latin typeface="Asap"/>
                <a:ea typeface="Asap"/>
                <a:cs typeface="Asap"/>
                <a:sym typeface="Asap"/>
              </a:rPr>
              <a:t>bedingungen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8744175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/>
          <p:nvPr/>
        </p:nvSpPr>
        <p:spPr>
          <a:xfrm>
            <a:off x="-4236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1894050" y="453375"/>
            <a:ext cx="5368500" cy="2225700"/>
          </a:xfrm>
          <a:prstGeom prst="wedgeRectCallout">
            <a:avLst>
              <a:gd fmla="val -33721" name="adj1"/>
              <a:gd fmla="val 74917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>
            <p:ph idx="4294967295" type="title"/>
          </p:nvPr>
        </p:nvSpPr>
        <p:spPr>
          <a:xfrm>
            <a:off x="1768575" y="7377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07" name="Google Shape;107;p14"/>
          <p:cNvGrpSpPr/>
          <p:nvPr/>
        </p:nvGrpSpPr>
        <p:grpSpPr>
          <a:xfrm>
            <a:off x="723339" y="1723654"/>
            <a:ext cx="3077275" cy="3419845"/>
            <a:chOff x="1560539" y="1495504"/>
            <a:chExt cx="3077275" cy="3419845"/>
          </a:xfrm>
        </p:grpSpPr>
        <p:pic>
          <p:nvPicPr>
            <p:cNvPr id="108" name="Google Shape;10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9600" y="2650200"/>
              <a:ext cx="1399150" cy="226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60539" y="1495504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110;p14" title="D0 und D1 M1.2-1. v1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680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2975375" y="1216800"/>
            <a:ext cx="56838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Grundlagen der Künstlichen Intelligenz und des machinellen Lernens</a:t>
            </a:r>
            <a:endParaRPr b="1" sz="39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17" name="Google Shape;117;p15"/>
          <p:cNvGrpSpPr/>
          <p:nvPr/>
        </p:nvGrpSpPr>
        <p:grpSpPr>
          <a:xfrm>
            <a:off x="967700" y="1130200"/>
            <a:ext cx="2030501" cy="1564524"/>
            <a:chOff x="967700" y="1130200"/>
            <a:chExt cx="2030501" cy="1564524"/>
          </a:xfrm>
        </p:grpSpPr>
        <p:sp>
          <p:nvSpPr>
            <p:cNvPr id="118" name="Google Shape;118;p15"/>
            <p:cNvSpPr txBox="1"/>
            <p:nvPr/>
          </p:nvSpPr>
          <p:spPr>
            <a:xfrm>
              <a:off x="1311225" y="1430500"/>
              <a:ext cx="1411800" cy="10320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5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7700" y="1130200"/>
              <a:ext cx="2030501" cy="1564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5"/>
          <p:cNvGrpSpPr/>
          <p:nvPr/>
        </p:nvGrpSpPr>
        <p:grpSpPr>
          <a:xfrm>
            <a:off x="3396363" y="2397650"/>
            <a:ext cx="3230424" cy="2974451"/>
            <a:chOff x="1648713" y="2169050"/>
            <a:chExt cx="3230424" cy="2974451"/>
          </a:xfrm>
        </p:grpSpPr>
        <p:pic>
          <p:nvPicPr>
            <p:cNvPr id="121" name="Google Shape;12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6"/>
          <p:cNvGrpSpPr/>
          <p:nvPr/>
        </p:nvGrpSpPr>
        <p:grpSpPr>
          <a:xfrm>
            <a:off x="1586594" y="1395705"/>
            <a:ext cx="6130831" cy="3044880"/>
            <a:chOff x="1815075" y="1700550"/>
            <a:chExt cx="5624100" cy="1685700"/>
          </a:xfrm>
        </p:grpSpPr>
        <p:sp>
          <p:nvSpPr>
            <p:cNvPr id="128" name="Google Shape;128;p16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29" name="Google Shape;129;p16"/>
            <p:cNvSpPr txBox="1"/>
            <p:nvPr/>
          </p:nvSpPr>
          <p:spPr>
            <a:xfrm>
              <a:off x="1830675" y="1746925"/>
              <a:ext cx="56085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Was ist Künstliche Intelligenz (KI)?</a:t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30" name="Google Shape;130;p16"/>
          <p:cNvSpPr txBox="1"/>
          <p:nvPr>
            <p:ph idx="4294967295" type="title"/>
          </p:nvPr>
        </p:nvSpPr>
        <p:spPr>
          <a:xfrm>
            <a:off x="424400" y="15840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Grundlagen der Künstlichen Intelligenz und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des maschinellen Lern</a:t>
            </a:r>
            <a:r>
              <a:rPr lang="en" sz="2500"/>
              <a:t>ens</a:t>
            </a:r>
            <a:endParaRPr sz="2500"/>
          </a:p>
        </p:txBody>
      </p:sp>
      <p:sp>
        <p:nvSpPr>
          <p:cNvPr id="131" name="Google Shape;131;p16"/>
          <p:cNvSpPr txBox="1"/>
          <p:nvPr/>
        </p:nvSpPr>
        <p:spPr>
          <a:xfrm>
            <a:off x="1602075" y="1823550"/>
            <a:ext cx="6045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„Künstliche Intelligenz bezeichnet die Fähigkeit von Computersystemen, auf sie zugeschnittene Aufgaben selbsttätig zu lösen, die aufgrund ihrer Komplexität bislang menschliche Fähigkeiten erforderten“</a:t>
            </a:r>
            <a:endParaRPr i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Gethmann, Buxmann Distelrath, Humm, Lingner, Nitsch, Schmidt, Spiecker genannt Döhmann: „Künstliche Intelligenz in der Forschung - Neue Möglichkeiten und Herausforderungen für die Wissenschaft“, S. 10, aus der Reihe: Ethics of Science and Technology Assessment Bd. 48, bei: Springer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32" name="Google Shape;132;p16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33" name="Google Shape;133;p16"/>
          <p:cNvCxnSpPr/>
          <p:nvPr/>
        </p:nvCxnSpPr>
        <p:spPr>
          <a:xfrm flipH="1">
            <a:off x="-1931144" y="1098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17"/>
          <p:cNvCxnSpPr/>
          <p:nvPr/>
        </p:nvCxnSpPr>
        <p:spPr>
          <a:xfrm>
            <a:off x="3096878" y="892358"/>
            <a:ext cx="36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9" name="Google Shape;139;p17"/>
          <p:cNvGrpSpPr/>
          <p:nvPr/>
        </p:nvGrpSpPr>
        <p:grpSpPr>
          <a:xfrm>
            <a:off x="627475" y="1186465"/>
            <a:ext cx="4909277" cy="3042520"/>
            <a:chOff x="1815075" y="1700550"/>
            <a:chExt cx="5624100" cy="1685700"/>
          </a:xfrm>
        </p:grpSpPr>
        <p:sp>
          <p:nvSpPr>
            <p:cNvPr id="140" name="Google Shape;140;p17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1830675" y="1746925"/>
              <a:ext cx="56085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Künstliche Intelligenz</a:t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42" name="Google Shape;142;p17"/>
          <p:cNvSpPr/>
          <p:nvPr/>
        </p:nvSpPr>
        <p:spPr>
          <a:xfrm rot="-10273666">
            <a:off x="8603556" y="3422350"/>
            <a:ext cx="194418" cy="16985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 rot="-10273683">
            <a:off x="8634776" y="3912751"/>
            <a:ext cx="131977" cy="115302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 rot="-10273683">
            <a:off x="8205869" y="3779684"/>
            <a:ext cx="131977" cy="115302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1951907" y="556097"/>
            <a:ext cx="2225100" cy="4698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Algorithmen</a:t>
            </a:r>
            <a:endParaRPr i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6" name="Google Shape;146;p17"/>
          <p:cNvSpPr txBox="1"/>
          <p:nvPr>
            <p:ph idx="4294967295" type="subTitle"/>
          </p:nvPr>
        </p:nvSpPr>
        <p:spPr>
          <a:xfrm>
            <a:off x="2173050" y="1143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Was ist Künstliche Intelligenz (KI)?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47" name="Google Shape;147;p17"/>
          <p:cNvGrpSpPr/>
          <p:nvPr/>
        </p:nvGrpSpPr>
        <p:grpSpPr>
          <a:xfrm>
            <a:off x="1022412" y="1637182"/>
            <a:ext cx="4106718" cy="2141682"/>
            <a:chOff x="1815075" y="1700550"/>
            <a:chExt cx="5624100" cy="1685700"/>
          </a:xfrm>
        </p:grpSpPr>
        <p:sp>
          <p:nvSpPr>
            <p:cNvPr id="148" name="Google Shape;148;p17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49" name="Google Shape;149;p17"/>
            <p:cNvSpPr txBox="1"/>
            <p:nvPr/>
          </p:nvSpPr>
          <p:spPr>
            <a:xfrm>
              <a:off x="1830675" y="1746925"/>
              <a:ext cx="56085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Maschinelles Lernen (ML)</a:t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1577360" y="2145672"/>
            <a:ext cx="3023516" cy="1439251"/>
            <a:chOff x="1815075" y="1700550"/>
            <a:chExt cx="5624100" cy="1685700"/>
          </a:xfrm>
        </p:grpSpPr>
        <p:sp>
          <p:nvSpPr>
            <p:cNvPr id="151" name="Google Shape;151;p17"/>
            <p:cNvSpPr/>
            <p:nvPr/>
          </p:nvSpPr>
          <p:spPr>
            <a:xfrm>
              <a:off x="1815075" y="1700550"/>
              <a:ext cx="5624100" cy="16857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1830675" y="1746925"/>
              <a:ext cx="5608500" cy="4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Deep Learning (DL)</a:t>
              </a:r>
              <a:endParaRPr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153" name="Google Shape;153;p17"/>
          <p:cNvGrpSpPr/>
          <p:nvPr/>
        </p:nvGrpSpPr>
        <p:grpSpPr>
          <a:xfrm>
            <a:off x="1866524" y="2686686"/>
            <a:ext cx="2386827" cy="850513"/>
            <a:chOff x="3898650" y="3647525"/>
            <a:chExt cx="2094075" cy="1384750"/>
          </a:xfrm>
        </p:grpSpPr>
        <p:sp>
          <p:nvSpPr>
            <p:cNvPr id="154" name="Google Shape;154;p17"/>
            <p:cNvSpPr/>
            <p:nvPr/>
          </p:nvSpPr>
          <p:spPr>
            <a:xfrm>
              <a:off x="3898650" y="3647525"/>
              <a:ext cx="2088228" cy="1293764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A729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3904425" y="3678975"/>
              <a:ext cx="2088300" cy="13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Gen(erative) KI</a:t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191919"/>
                  </a:solidFill>
                  <a:latin typeface="Asap"/>
                  <a:ea typeface="Asap"/>
                  <a:cs typeface="Asap"/>
                  <a:sym typeface="Asap"/>
                </a:rPr>
                <a:t>(Text-, Ton-, Bild-KIs, Multimodale KIs)</a:t>
              </a:r>
              <a:endParaRPr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4105013" y="552555"/>
            <a:ext cx="4388567" cy="2253503"/>
            <a:chOff x="4298850" y="552550"/>
            <a:chExt cx="4633200" cy="2747840"/>
          </a:xfrm>
        </p:grpSpPr>
        <p:grpSp>
          <p:nvGrpSpPr>
            <p:cNvPr id="157" name="Google Shape;157;p17"/>
            <p:cNvGrpSpPr/>
            <p:nvPr/>
          </p:nvGrpSpPr>
          <p:grpSpPr>
            <a:xfrm>
              <a:off x="6115123" y="552550"/>
              <a:ext cx="2816927" cy="2747840"/>
              <a:chOff x="6115123" y="628750"/>
              <a:chExt cx="2816927" cy="2747840"/>
            </a:xfrm>
          </p:grpSpPr>
          <p:sp>
            <p:nvSpPr>
              <p:cNvPr id="158" name="Google Shape;158;p17"/>
              <p:cNvSpPr/>
              <p:nvPr/>
            </p:nvSpPr>
            <p:spPr>
              <a:xfrm>
                <a:off x="6115123" y="1185090"/>
                <a:ext cx="2804400" cy="2191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59" name="Google Shape;159;p17"/>
              <p:cNvSpPr txBox="1"/>
              <p:nvPr/>
            </p:nvSpPr>
            <p:spPr>
              <a:xfrm>
                <a:off x="6127650" y="628750"/>
                <a:ext cx="2804400" cy="5727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Algorithmen</a:t>
                </a:r>
                <a:endParaRPr i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cxnSp>
          <p:nvCxnSpPr>
            <p:cNvPr id="160" name="Google Shape;160;p17"/>
            <p:cNvCxnSpPr/>
            <p:nvPr/>
          </p:nvCxnSpPr>
          <p:spPr>
            <a:xfrm flipH="1">
              <a:off x="4298850" y="839025"/>
              <a:ext cx="1828800" cy="4200"/>
            </a:xfrm>
            <a:prstGeom prst="straightConnector1">
              <a:avLst/>
            </a:prstGeom>
            <a:noFill/>
            <a:ln cap="flat" cmpd="sng" w="19050">
              <a:solidFill>
                <a:srgbClr val="A51B2A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161" name="Google Shape;161;p17"/>
          <p:cNvSpPr txBox="1"/>
          <p:nvPr/>
        </p:nvSpPr>
        <p:spPr>
          <a:xfrm>
            <a:off x="5825310" y="1153102"/>
            <a:ext cx="26562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Grundlage der KI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schrittweise Anleitungen um 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○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Daten zu analysieren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○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Muster zu erkennen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○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Aufgaben zu lösen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62" name="Google Shape;162;p17"/>
          <p:cNvGrpSpPr/>
          <p:nvPr/>
        </p:nvGrpSpPr>
        <p:grpSpPr>
          <a:xfrm>
            <a:off x="4096965" y="945667"/>
            <a:ext cx="4388567" cy="2253503"/>
            <a:chOff x="4298850" y="552550"/>
            <a:chExt cx="4633200" cy="2747840"/>
          </a:xfrm>
        </p:grpSpPr>
        <p:grpSp>
          <p:nvGrpSpPr>
            <p:cNvPr id="163" name="Google Shape;163;p17"/>
            <p:cNvGrpSpPr/>
            <p:nvPr/>
          </p:nvGrpSpPr>
          <p:grpSpPr>
            <a:xfrm>
              <a:off x="6115123" y="552550"/>
              <a:ext cx="2816927" cy="2747840"/>
              <a:chOff x="6115123" y="628750"/>
              <a:chExt cx="2816927" cy="2747840"/>
            </a:xfrm>
          </p:grpSpPr>
          <p:sp>
            <p:nvSpPr>
              <p:cNvPr id="164" name="Google Shape;164;p17"/>
              <p:cNvSpPr/>
              <p:nvPr/>
            </p:nvSpPr>
            <p:spPr>
              <a:xfrm>
                <a:off x="6115123" y="1185090"/>
                <a:ext cx="2804400" cy="2191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65" name="Google Shape;165;p17"/>
              <p:cNvSpPr txBox="1"/>
              <p:nvPr/>
            </p:nvSpPr>
            <p:spPr>
              <a:xfrm>
                <a:off x="6127650" y="628750"/>
                <a:ext cx="2804400" cy="5727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Künstliche Intelligrenz</a:t>
                </a:r>
                <a:endParaRPr i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cxnSp>
          <p:nvCxnSpPr>
            <p:cNvPr id="166" name="Google Shape;166;p17"/>
            <p:cNvCxnSpPr/>
            <p:nvPr/>
          </p:nvCxnSpPr>
          <p:spPr>
            <a:xfrm flipH="1">
              <a:off x="4298850" y="839025"/>
              <a:ext cx="1828800" cy="4200"/>
            </a:xfrm>
            <a:prstGeom prst="straightConnector1">
              <a:avLst/>
            </a:prstGeom>
            <a:noFill/>
            <a:ln cap="flat" cmpd="sng" w="19050">
              <a:solidFill>
                <a:srgbClr val="A51B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" name="Google Shape;167;p17"/>
          <p:cNvSpPr txBox="1"/>
          <p:nvPr/>
        </p:nvSpPr>
        <p:spPr>
          <a:xfrm>
            <a:off x="5817261" y="1546214"/>
            <a:ext cx="26562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Oberbegriff für Systeme die Aufgaben lösen können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Aufgaben, die früher menschliche Intelligenz erforderten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4241316" y="1403207"/>
            <a:ext cx="4388567" cy="2253503"/>
            <a:chOff x="4298850" y="552550"/>
            <a:chExt cx="4633200" cy="2747840"/>
          </a:xfrm>
        </p:grpSpPr>
        <p:grpSp>
          <p:nvGrpSpPr>
            <p:cNvPr id="169" name="Google Shape;169;p17"/>
            <p:cNvGrpSpPr/>
            <p:nvPr/>
          </p:nvGrpSpPr>
          <p:grpSpPr>
            <a:xfrm>
              <a:off x="6115123" y="552550"/>
              <a:ext cx="2816927" cy="2747840"/>
              <a:chOff x="6115123" y="628750"/>
              <a:chExt cx="2816927" cy="2747840"/>
            </a:xfrm>
          </p:grpSpPr>
          <p:sp>
            <p:nvSpPr>
              <p:cNvPr id="170" name="Google Shape;170;p17"/>
              <p:cNvSpPr/>
              <p:nvPr/>
            </p:nvSpPr>
            <p:spPr>
              <a:xfrm>
                <a:off x="6115123" y="1185090"/>
                <a:ext cx="2804400" cy="2191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1" name="Google Shape;171;p17"/>
              <p:cNvSpPr txBox="1"/>
              <p:nvPr/>
            </p:nvSpPr>
            <p:spPr>
              <a:xfrm>
                <a:off x="6127650" y="628750"/>
                <a:ext cx="2804400" cy="5727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Maschinelles Lernen (ML)</a:t>
                </a:r>
                <a:endParaRPr i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cxnSp>
          <p:nvCxnSpPr>
            <p:cNvPr id="172" name="Google Shape;172;p17"/>
            <p:cNvCxnSpPr/>
            <p:nvPr/>
          </p:nvCxnSpPr>
          <p:spPr>
            <a:xfrm flipH="1">
              <a:off x="4298850" y="839025"/>
              <a:ext cx="1828800" cy="4200"/>
            </a:xfrm>
            <a:prstGeom prst="straightConnector1">
              <a:avLst/>
            </a:prstGeom>
            <a:noFill/>
            <a:ln cap="flat" cmpd="sng" w="19050">
              <a:solidFill>
                <a:srgbClr val="A51B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17"/>
          <p:cNvSpPr txBox="1"/>
          <p:nvPr/>
        </p:nvSpPr>
        <p:spPr>
          <a:xfrm>
            <a:off x="5961613" y="2003754"/>
            <a:ext cx="26562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spezialisierter Bereich innerhalb von KI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Systeme lernen aus Daten um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Leistung bei bestimmten Aufgaben kontinuierlich zu verbessern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74" name="Google Shape;174;p17"/>
          <p:cNvGrpSpPr/>
          <p:nvPr/>
        </p:nvGrpSpPr>
        <p:grpSpPr>
          <a:xfrm>
            <a:off x="4454916" y="1792344"/>
            <a:ext cx="4388567" cy="3277348"/>
            <a:chOff x="4298850" y="552550"/>
            <a:chExt cx="4633200" cy="2747840"/>
          </a:xfrm>
        </p:grpSpPr>
        <p:grpSp>
          <p:nvGrpSpPr>
            <p:cNvPr id="175" name="Google Shape;175;p17"/>
            <p:cNvGrpSpPr/>
            <p:nvPr/>
          </p:nvGrpSpPr>
          <p:grpSpPr>
            <a:xfrm>
              <a:off x="6115123" y="552550"/>
              <a:ext cx="2816927" cy="2747840"/>
              <a:chOff x="6115123" y="628750"/>
              <a:chExt cx="2816927" cy="2747840"/>
            </a:xfrm>
          </p:grpSpPr>
          <p:sp>
            <p:nvSpPr>
              <p:cNvPr id="176" name="Google Shape;176;p17"/>
              <p:cNvSpPr/>
              <p:nvPr/>
            </p:nvSpPr>
            <p:spPr>
              <a:xfrm>
                <a:off x="6115123" y="1185090"/>
                <a:ext cx="2804400" cy="2191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7" name="Google Shape;177;p17"/>
              <p:cNvSpPr txBox="1"/>
              <p:nvPr/>
            </p:nvSpPr>
            <p:spPr>
              <a:xfrm>
                <a:off x="6127650" y="628750"/>
                <a:ext cx="2804400" cy="5727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Deep Learning (DL)</a:t>
                </a:r>
                <a:endParaRPr i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cxnSp>
          <p:nvCxnSpPr>
            <p:cNvPr id="178" name="Google Shape;178;p17"/>
            <p:cNvCxnSpPr/>
            <p:nvPr/>
          </p:nvCxnSpPr>
          <p:spPr>
            <a:xfrm flipH="1">
              <a:off x="4298850" y="839025"/>
              <a:ext cx="1828800" cy="4200"/>
            </a:xfrm>
            <a:prstGeom prst="straightConnector1">
              <a:avLst/>
            </a:prstGeom>
            <a:noFill/>
            <a:ln cap="flat" cmpd="sng" w="19050">
              <a:solidFill>
                <a:srgbClr val="A51B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9" name="Google Shape;179;p17"/>
          <p:cNvSpPr txBox="1"/>
          <p:nvPr/>
        </p:nvSpPr>
        <p:spPr>
          <a:xfrm>
            <a:off x="6175170" y="2503681"/>
            <a:ext cx="26562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fortgeschrittene Form des ML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nutzt künstliche neuronale Netze um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große Datenmengen zu verarbeiten und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komplexe Muster zu erkennen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besonders leistungsfähig bei Sprachverarbeitung oder Bilderkennung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80" name="Google Shape;180;p17"/>
          <p:cNvGrpSpPr/>
          <p:nvPr/>
        </p:nvGrpSpPr>
        <p:grpSpPr>
          <a:xfrm>
            <a:off x="4186341" y="2409195"/>
            <a:ext cx="4388567" cy="2690135"/>
            <a:chOff x="4298850" y="552550"/>
            <a:chExt cx="4633200" cy="2747840"/>
          </a:xfrm>
        </p:grpSpPr>
        <p:grpSp>
          <p:nvGrpSpPr>
            <p:cNvPr id="181" name="Google Shape;181;p17"/>
            <p:cNvGrpSpPr/>
            <p:nvPr/>
          </p:nvGrpSpPr>
          <p:grpSpPr>
            <a:xfrm>
              <a:off x="6115123" y="552550"/>
              <a:ext cx="2816927" cy="2747840"/>
              <a:chOff x="6115123" y="628750"/>
              <a:chExt cx="2816927" cy="2747840"/>
            </a:xfrm>
          </p:grpSpPr>
          <p:sp>
            <p:nvSpPr>
              <p:cNvPr id="182" name="Google Shape;182;p17"/>
              <p:cNvSpPr/>
              <p:nvPr/>
            </p:nvSpPr>
            <p:spPr>
              <a:xfrm>
                <a:off x="6115123" y="1185090"/>
                <a:ext cx="2804400" cy="2191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83" name="Google Shape;183;p17"/>
              <p:cNvSpPr txBox="1"/>
              <p:nvPr/>
            </p:nvSpPr>
            <p:spPr>
              <a:xfrm>
                <a:off x="6127650" y="628750"/>
                <a:ext cx="2804400" cy="572700"/>
              </a:xfrm>
              <a:prstGeom prst="rect">
                <a:avLst/>
              </a:prstGeom>
              <a:solidFill>
                <a:srgbClr val="A51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1300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Generative KI</a:t>
                </a:r>
                <a:endParaRPr i="1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cxnSp>
          <p:nvCxnSpPr>
            <p:cNvPr id="184" name="Google Shape;184;p17"/>
            <p:cNvCxnSpPr/>
            <p:nvPr/>
          </p:nvCxnSpPr>
          <p:spPr>
            <a:xfrm flipH="1">
              <a:off x="4298850" y="839025"/>
              <a:ext cx="1828800" cy="4200"/>
            </a:xfrm>
            <a:prstGeom prst="straightConnector1">
              <a:avLst/>
            </a:prstGeom>
            <a:noFill/>
            <a:ln cap="flat" cmpd="sng" w="19050">
              <a:solidFill>
                <a:srgbClr val="A51B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5" name="Google Shape;185;p17"/>
          <p:cNvSpPr txBox="1"/>
          <p:nvPr/>
        </p:nvSpPr>
        <p:spPr>
          <a:xfrm>
            <a:off x="5906597" y="3009689"/>
            <a:ext cx="26562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spezifische Anwendung von KI-Technologie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ChatGPT und Co, bildgenerierende Tools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erstellen neue Inhalte: Text, Ton oder Bilder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können multimodal funktionieren → Medien kombinieren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